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69" r:id="rId4"/>
    <p:sldId id="265" r:id="rId5"/>
    <p:sldId id="271" r:id="rId6"/>
    <p:sldId id="266" r:id="rId7"/>
    <p:sldId id="267" r:id="rId8"/>
    <p:sldId id="274" r:id="rId9"/>
    <p:sldId id="279" r:id="rId10"/>
    <p:sldId id="280" r:id="rId11"/>
    <p:sldId id="275" r:id="rId12"/>
    <p:sldId id="281" r:id="rId13"/>
    <p:sldId id="282" r:id="rId14"/>
    <p:sldId id="283" r:id="rId15"/>
    <p:sldId id="284" r:id="rId16"/>
    <p:sldId id="276" r:id="rId17"/>
    <p:sldId id="285" r:id="rId18"/>
    <p:sldId id="268" r:id="rId19"/>
    <p:sldId id="273" r:id="rId2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ocandina" id="{104C9464-4C57-44E8-8AF5-59102C876DA1}">
          <p14:sldIdLst>
            <p14:sldId id="258"/>
          </p14:sldIdLst>
        </p14:section>
        <p14:section name="Idea" id="{125A8D11-817A-4A51-98B7-4F5382F81CE6}">
          <p14:sldIdLst>
            <p14:sldId id="264"/>
            <p14:sldId id="269"/>
          </p14:sldIdLst>
        </p14:section>
        <p14:section name="Client" id="{D7B4F224-F83A-4803-89AC-FF3E959C4788}">
          <p14:sldIdLst>
            <p14:sldId id="265"/>
            <p14:sldId id="271"/>
          </p14:sldIdLst>
        </p14:section>
        <p14:section name="Back-end" id="{07AB1CD6-77B7-4A54-BF5C-91EC31C77BAE}">
          <p14:sldIdLst>
            <p14:sldId id="266"/>
          </p14:sldIdLst>
        </p14:section>
        <p14:section name="Cloud" id="{49A28F30-0D3C-4C7A-890B-2B2CBD7E3134}">
          <p14:sldIdLst>
            <p14:sldId id="267"/>
            <p14:sldId id="274"/>
            <p14:sldId id="279"/>
            <p14:sldId id="280"/>
            <p14:sldId id="275"/>
            <p14:sldId id="281"/>
            <p14:sldId id="282"/>
            <p14:sldId id="283"/>
            <p14:sldId id="284"/>
            <p14:sldId id="276"/>
            <p14:sldId id="285"/>
          </p14:sldIdLst>
        </p14:section>
        <p14:section name="Saluti e ringraziamenti" id="{8BF048DE-5D84-4E10-9C8D-420BABB56982}">
          <p14:sldIdLst>
            <p14:sldId id="268"/>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39"/>
    <a:srgbClr val="00CC66"/>
    <a:srgbClr val="1B5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96357" autoAdjust="0"/>
  </p:normalViewPr>
  <p:slideViewPr>
    <p:cSldViewPr snapToGrid="0">
      <p:cViewPr>
        <p:scale>
          <a:sx n="125" d="100"/>
          <a:sy n="125" d="100"/>
        </p:scale>
        <p:origin x="-174" y="-74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sv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54.jpg>
</file>

<file path=ppt/media/image55.jpg>
</file>

<file path=ppt/media/image56.PNG>
</file>

<file path=ppt/media/image57.pn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png>
</file>

<file path=ppt/media/image66.png>
</file>

<file path=ppt/media/image67.png>
</file>

<file path=ppt/media/image68.png>
</file>

<file path=ppt/media/image69.svg>
</file>

<file path=ppt/media/image7.png>
</file>

<file path=ppt/media/image70.svg>
</file>

<file path=ppt/media/image71.jpeg>
</file>

<file path=ppt/media/image72.jpg>
</file>

<file path=ppt/media/image73.png>
</file>

<file path=ppt/media/image74.jpg>
</file>

<file path=ppt/media/image75.jpe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A07BB7-A318-423D-9AE8-6FFBF05F897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0FF2618-CDDB-4D0B-8E08-210C15B72E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E92E9A4-EF21-46EF-BA41-C9B2DF6CA694}"/>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4E4D7894-BC4F-4D37-A4B5-2D6F434338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F4D2857-3B94-46D1-94FA-A4DEE59F660E}"/>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64974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A8F1F7-D437-489D-BB4F-7B846EA9F599}"/>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F2635628-EBB2-41FD-B7A7-8C71D046D43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23DBDC8-D8A9-4089-84AC-4337204618FA}"/>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AEE49B60-0AF2-4990-A9BF-52B7B1B29F6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4268F73-48DA-4BA9-9EA6-A09D274338C0}"/>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3734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5AE80776-2B8E-466A-9C07-5F72037FE939}"/>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D5A07B-0464-4B61-AD56-4D93FC49317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9FE29C7-C7D6-4DDD-821B-6533BF1FF828}"/>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9B692E15-9A03-4A75-AA04-7F276E9D294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349CBDF-2E87-429B-BE75-3EDDE87B152A}"/>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124421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8998C7-E462-4C0B-A91C-EFA5DF9B921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A8D5FD0-E5E7-48F5-BDD8-95C4B1CA20A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1DE985-7214-4E30-87FD-59CE2DBFB202}"/>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12EA3C0A-D2C7-4AD6-AF36-B162A4904D8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73BCCD5-A904-477F-B4D1-CD381E4BC57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80582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4BA9CC-31DC-4BC8-A22F-45475266ACD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3AC8F375-9EB7-41C8-A30C-6692B1D4B1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1B6E24E-3B5F-4574-BB18-950EE8E8E4E7}"/>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AA7490BB-0B57-4748-8914-6F5664630B8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79554AD-5F5C-4E74-9273-EEAF4E2D64D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2561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15417F-89F7-4939-B34A-3EB9892CB64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F2E734C-1D6C-4E88-8DC7-8BD8FE02BB41}"/>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81E5F2E-650D-49D0-B657-FF522CFBE7D9}"/>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1EBB650-3C63-44D0-A015-A246DC2C4C51}"/>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6" name="Segnaposto piè di pagina 5">
            <a:extLst>
              <a:ext uri="{FF2B5EF4-FFF2-40B4-BE49-F238E27FC236}">
                <a16:creationId xmlns:a16="http://schemas.microsoft.com/office/drawing/2014/main" id="{AE1D79EE-44F3-4B13-8152-AF56FB03412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C5CCB68-670E-48BF-81E0-8FB4ED40DB8B}"/>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217867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751673-D2A9-42E6-8208-7765AFA7B55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35187C2-F280-458D-9335-34FAFD27BC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087D3DE-CD59-42FD-8158-EB26E29ED247}"/>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DE6613C0-1B8C-46B1-9CBF-187050DB2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A9AB89C-88F8-4CB5-8ED3-8BF5307E10A3}"/>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91C3A12D-FC3E-42C2-85AE-8C9D423714AB}"/>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8" name="Segnaposto piè di pagina 7">
            <a:extLst>
              <a:ext uri="{FF2B5EF4-FFF2-40B4-BE49-F238E27FC236}">
                <a16:creationId xmlns:a16="http://schemas.microsoft.com/office/drawing/2014/main" id="{800CE7F2-F2D5-4876-8905-A792FC88F07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833502FF-82A8-4F86-B172-DA5D6D0AA86D}"/>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095024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FA913B-0CC8-4044-8828-5EE370954F72}"/>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9E025C7-CFA4-41BC-A5E9-C9EADCF11440}"/>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4" name="Segnaposto piè di pagina 3">
            <a:extLst>
              <a:ext uri="{FF2B5EF4-FFF2-40B4-BE49-F238E27FC236}">
                <a16:creationId xmlns:a16="http://schemas.microsoft.com/office/drawing/2014/main" id="{4DE7614D-4251-48AA-A27D-B404E14D49DD}"/>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30578A5C-145C-4F48-80FD-CDEA7EDC4D3C}"/>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30642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5D7DDAB-E198-41F9-B015-4800B3C804AE}"/>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3" name="Segnaposto piè di pagina 2">
            <a:extLst>
              <a:ext uri="{FF2B5EF4-FFF2-40B4-BE49-F238E27FC236}">
                <a16:creationId xmlns:a16="http://schemas.microsoft.com/office/drawing/2014/main" id="{3541FB23-16F0-4804-843A-2450BF6B3208}"/>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21B843D2-E71B-4BB7-B513-42741D7D6E09}"/>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568101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BF2ADA-EFB4-43F9-8422-9CD902261FD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8FBBA3C-3C0E-4432-B427-FB0D21C593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65D094CB-9B60-4075-9D0E-81FDED0A8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FC0DD08-4C53-4F55-A999-F09BCB0E7C14}"/>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6" name="Segnaposto piè di pagina 5">
            <a:extLst>
              <a:ext uri="{FF2B5EF4-FFF2-40B4-BE49-F238E27FC236}">
                <a16:creationId xmlns:a16="http://schemas.microsoft.com/office/drawing/2014/main" id="{9D22ED8C-37C3-49ED-B72D-9C6D7DB44AA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DE8C277-C6C3-43B3-AB9F-E52A25CFD81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929485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BE9BC5-2B88-4D93-9C2B-4DEB397521B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7ACB9F7-BE44-4A27-B44C-7E7B8783AD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666BCEB-D8B2-40E1-A52A-8394F0721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971A1D-F655-418B-AA7D-50BF8B9536B5}"/>
              </a:ext>
            </a:extLst>
          </p:cNvPr>
          <p:cNvSpPr>
            <a:spLocks noGrp="1"/>
          </p:cNvSpPr>
          <p:nvPr>
            <p:ph type="dt" sz="half" idx="10"/>
          </p:nvPr>
        </p:nvSpPr>
        <p:spPr/>
        <p:txBody>
          <a:bodyPr/>
          <a:lstStyle/>
          <a:p>
            <a:fld id="{D1B804D9-6A3C-4A49-AACC-26C8A614B2B6}" type="datetimeFigureOut">
              <a:rPr lang="it-IT" smtClean="0"/>
              <a:t>24/03/2022</a:t>
            </a:fld>
            <a:endParaRPr lang="it-IT"/>
          </a:p>
        </p:txBody>
      </p:sp>
      <p:sp>
        <p:nvSpPr>
          <p:cNvPr id="6" name="Segnaposto piè di pagina 5">
            <a:extLst>
              <a:ext uri="{FF2B5EF4-FFF2-40B4-BE49-F238E27FC236}">
                <a16:creationId xmlns:a16="http://schemas.microsoft.com/office/drawing/2014/main" id="{C61F2F60-1629-4BDB-8821-18DC2EB02B3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EB2F0FA-4148-49EB-84CF-4A66B86E6F15}"/>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2551286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FC93298-86B5-4F3D-B15D-C829E05DB8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40EA235-FF27-4E00-8470-CC6774623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3E5F0D3-6908-4D19-A9CD-53A07BBB25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B804D9-6A3C-4A49-AACC-26C8A614B2B6}" type="datetimeFigureOut">
              <a:rPr lang="it-IT" smtClean="0"/>
              <a:t>24/03/2022</a:t>
            </a:fld>
            <a:endParaRPr lang="it-IT"/>
          </a:p>
        </p:txBody>
      </p:sp>
      <p:sp>
        <p:nvSpPr>
          <p:cNvPr id="5" name="Segnaposto piè di pagina 4">
            <a:extLst>
              <a:ext uri="{FF2B5EF4-FFF2-40B4-BE49-F238E27FC236}">
                <a16:creationId xmlns:a16="http://schemas.microsoft.com/office/drawing/2014/main" id="{0C2D9016-A34E-40D6-9ABB-473D3C3E7A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8EF40E-A5C0-4E9D-AA1C-EB76685A5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A67F87-D421-4280-8416-F9A34E655C72}" type="slidenum">
              <a:rPr lang="it-IT" smtClean="0"/>
              <a:t>‹N›</a:t>
            </a:fld>
            <a:endParaRPr lang="it-IT"/>
          </a:p>
        </p:txBody>
      </p:sp>
    </p:spTree>
    <p:extLst>
      <p:ext uri="{BB962C8B-B14F-4D97-AF65-F5344CB8AC3E}">
        <p14:creationId xmlns:p14="http://schemas.microsoft.com/office/powerpoint/2010/main" val="4142467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7.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5.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10.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26.sv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50.png"/></Relationships>
</file>

<file path=ppt/slides/_rels/slide13.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image" Target="../media/image5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58.png"/><Relationship Id="rId38" Type="http://schemas.openxmlformats.org/officeDocument/2006/relationships/image" Target="../media/image63.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7.png"/><Relationship Id="rId37" Type="http://schemas.openxmlformats.org/officeDocument/2006/relationships/image" Target="../media/image62.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36" Type="http://schemas.openxmlformats.org/officeDocument/2006/relationships/image" Target="../media/image61.sv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6.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50.png"/><Relationship Id="rId35" Type="http://schemas.openxmlformats.org/officeDocument/2006/relationships/image" Target="../media/image60.png"/><Relationship Id="rId8" Type="http://schemas.openxmlformats.org/officeDocument/2006/relationships/image" Target="../media/image11.png"/><Relationship Id="rId3" Type="http://schemas.openxmlformats.org/officeDocument/2006/relationships/image" Target="../media/image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9.png"/></Relationships>
</file>

<file path=ppt/slides/_rels/slide15.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66.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65.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6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9.png"/><Relationship Id="rId8"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8.png"/></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67.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8.png"/></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69.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68.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72.jp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71.jpe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70.svg"/><Relationship Id="rId30" Type="http://schemas.openxmlformats.org/officeDocument/2006/relationships/image" Target="../media/image73.png"/></Relationships>
</file>

<file path=ppt/slides/_rels/slide19.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69.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68.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hyperlink" Target="https://github.com/EnjoyGeek077" TargetMode="External"/><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74.jp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70.svg"/><Relationship Id="rId30" Type="http://schemas.openxmlformats.org/officeDocument/2006/relationships/image" Target="../media/image75.jpe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slide" Target="slide3.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outdoormag.sport-press.it/wp-content/uploads/sites/3/2021/05/05_OUT_TREKKING2.pdf"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s>
</file>

<file path=ppt/slides/_rels/slide4.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9" Type="http://schemas.openxmlformats.org/officeDocument/2006/relationships/image" Target="../media/image38.PNG"/><Relationship Id="rId21" Type="http://schemas.openxmlformats.org/officeDocument/2006/relationships/image" Target="../media/image29.svg"/><Relationship Id="rId34" Type="http://schemas.openxmlformats.org/officeDocument/2006/relationships/image" Target="../media/image33.PNG"/><Relationship Id="rId42" Type="http://schemas.openxmlformats.org/officeDocument/2006/relationships/image" Target="../media/image41.PNG"/><Relationship Id="rId7" Type="http://schemas.openxmlformats.org/officeDocument/2006/relationships/image" Target="../media/image10.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3.png"/><Relationship Id="rId41" Type="http://schemas.openxmlformats.org/officeDocument/2006/relationships/image" Target="../media/image40.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32" Type="http://schemas.openxmlformats.org/officeDocument/2006/relationships/image" Target="../media/image31.PNG"/><Relationship Id="rId37" Type="http://schemas.openxmlformats.org/officeDocument/2006/relationships/image" Target="../media/image36.PNG"/><Relationship Id="rId40" Type="http://schemas.openxmlformats.org/officeDocument/2006/relationships/image" Target="../media/image39.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slide" Target="slide5.xml"/><Relationship Id="rId36" Type="http://schemas.openxmlformats.org/officeDocument/2006/relationships/image" Target="../media/image3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30.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 Id="rId35" Type="http://schemas.openxmlformats.org/officeDocument/2006/relationships/image" Target="../media/image34.PNG"/><Relationship Id="rId43" Type="http://schemas.openxmlformats.org/officeDocument/2006/relationships/image" Target="../media/image42.PNG"/><Relationship Id="rId8" Type="http://schemas.openxmlformats.org/officeDocument/2006/relationships/image" Target="../media/image11.png"/><Relationship Id="rId3" Type="http://schemas.openxmlformats.org/officeDocument/2006/relationships/image" Target="../media/image6.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32.jpeg"/><Relationship Id="rId38" Type="http://schemas.openxmlformats.org/officeDocument/2006/relationships/image" Target="../media/image37.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43.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microsoft.com/office/2007/relationships/hdphoto" Target="../media/hdphoto1.wdp"/><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44.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7.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slide" Target="slide14.xml"/><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48.png"/><Relationship Id="rId38" Type="http://schemas.openxmlformats.org/officeDocument/2006/relationships/image" Target="../media/image51.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slide" Target="slide16.xml"/><Relationship Id="rId37" Type="http://schemas.openxmlformats.org/officeDocument/2006/relationships/image" Target="../media/image50.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36" Type="http://schemas.openxmlformats.org/officeDocument/2006/relationships/slide" Target="slide12.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7.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slide" Target="slide10.xml"/><Relationship Id="rId35" Type="http://schemas.openxmlformats.org/officeDocument/2006/relationships/image" Target="../media/image49.png"/><Relationship Id="rId8" Type="http://schemas.openxmlformats.org/officeDocument/2006/relationships/image" Target="../media/image11.png"/><Relationship Id="rId3"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6.png"/></Relationships>
</file>

<file path=ppt/slides/_rels/slide9.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34" Type="http://schemas.openxmlformats.org/officeDocument/2006/relationships/image" Target="../media/image2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25.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4.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3.jp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52.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magine 2" descr="Immagine che contiene cielo, esterni, erba, montagna&#10;&#10;Descrizione generata automaticamente">
            <a:extLst>
              <a:ext uri="{FF2B5EF4-FFF2-40B4-BE49-F238E27FC236}">
                <a16:creationId xmlns:a16="http://schemas.microsoft.com/office/drawing/2014/main" id="{CA65C320-B22F-4102-AA8D-D9B3B77CA74E}"/>
              </a:ext>
            </a:extLst>
          </p:cNvPr>
          <p:cNvPicPr>
            <a:picLocks noChangeAspect="1"/>
          </p:cNvPicPr>
          <p:nvPr/>
        </p:nvPicPr>
        <p:blipFill rotWithShape="1">
          <a:blip r:embed="rId2">
            <a:extLst>
              <a:ext uri="{28A0092B-C50C-407E-A947-70E740481C1C}">
                <a14:useLocalDpi xmlns:a14="http://schemas.microsoft.com/office/drawing/2010/main" val="0"/>
              </a:ext>
            </a:extLst>
          </a:blip>
          <a:srcRect l="2701"/>
          <a:stretch/>
        </p:blipFill>
        <p:spPr>
          <a:xfrm flipH="1">
            <a:off x="-1" y="10"/>
            <a:ext cx="9324975" cy="6857990"/>
          </a:xfrm>
          <a:custGeom>
            <a:avLst/>
            <a:gdLst/>
            <a:ahLst/>
            <a:cxnLst/>
            <a:rect l="l" t="t" r="r" b="b"/>
            <a:pathLst>
              <a:path w="11862684" h="685800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p:spPr>
      </p:pic>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260" y="266530"/>
            <a:ext cx="2438740" cy="2438740"/>
          </a:xfrm>
          <a:prstGeom prst="rect">
            <a:avLst/>
          </a:prstGeom>
        </p:spPr>
      </p:pic>
      <p:sp>
        <p:nvSpPr>
          <p:cNvPr id="11" name="CasellaDiTesto 10">
            <a:extLst>
              <a:ext uri="{FF2B5EF4-FFF2-40B4-BE49-F238E27FC236}">
                <a16:creationId xmlns:a16="http://schemas.microsoft.com/office/drawing/2014/main" id="{C19113AA-1BCC-4E52-8A14-E6CBFD63C7BC}"/>
              </a:ext>
            </a:extLst>
          </p:cNvPr>
          <p:cNvSpPr txBox="1"/>
          <p:nvPr/>
        </p:nvSpPr>
        <p:spPr>
          <a:xfrm>
            <a:off x="9058275" y="3765972"/>
            <a:ext cx="3105150" cy="646331"/>
          </a:xfrm>
          <a:prstGeom prst="rect">
            <a:avLst/>
          </a:prstGeom>
          <a:noFill/>
        </p:spPr>
        <p:txBody>
          <a:bodyPr wrap="square">
            <a:spAutoFit/>
          </a:bodyPr>
          <a:lstStyle/>
          <a:p>
            <a:pPr algn="ctr"/>
            <a:r>
              <a:rPr lang="it-IT" sz="18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Zaino, scarpe, NaTour, Trekking!</a:t>
            </a:r>
          </a:p>
        </p:txBody>
      </p:sp>
      <p:sp>
        <p:nvSpPr>
          <p:cNvPr id="12" name="CasellaDiTesto 11">
            <a:extLst>
              <a:ext uri="{FF2B5EF4-FFF2-40B4-BE49-F238E27FC236}">
                <a16:creationId xmlns:a16="http://schemas.microsoft.com/office/drawing/2014/main" id="{8372DB9B-B954-409B-B540-D2AF031268A2}"/>
              </a:ext>
            </a:extLst>
          </p:cNvPr>
          <p:cNvSpPr txBox="1"/>
          <p:nvPr/>
        </p:nvSpPr>
        <p:spPr>
          <a:xfrm>
            <a:off x="9077325" y="2773956"/>
            <a:ext cx="3105151" cy="923330"/>
          </a:xfrm>
          <a:prstGeom prst="rect">
            <a:avLst/>
          </a:prstGeom>
          <a:noFill/>
        </p:spPr>
        <p:txBody>
          <a:bodyPr wrap="square">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pic>
        <p:nvPicPr>
          <p:cNvPr id="7" name="Elemento grafico 6" descr="Play con riempimento a tinta unita">
            <a:hlinkClick r:id="rId4" action="ppaction://hlinksldjump"/>
            <a:extLst>
              <a:ext uri="{FF2B5EF4-FFF2-40B4-BE49-F238E27FC236}">
                <a16:creationId xmlns:a16="http://schemas.microsoft.com/office/drawing/2014/main" id="{3AE7F844-4504-4C39-A240-29BD9E453F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49025" y="5677070"/>
            <a:ext cx="914400" cy="914400"/>
          </a:xfrm>
          <a:prstGeom prst="rect">
            <a:avLst/>
          </a:prstGeom>
        </p:spPr>
      </p:pic>
      <p:sp>
        <p:nvSpPr>
          <p:cNvPr id="9" name="Rettangolo 8">
            <a:extLst>
              <a:ext uri="{FF2B5EF4-FFF2-40B4-BE49-F238E27FC236}">
                <a16:creationId xmlns:a16="http://schemas.microsoft.com/office/drawing/2014/main" id="{A2148FEC-6C71-4AA7-8595-E81F075EA3CD}"/>
              </a:ext>
            </a:extLst>
          </p:cNvPr>
          <p:cNvSpPr/>
          <p:nvPr/>
        </p:nvSpPr>
        <p:spPr>
          <a:xfrm>
            <a:off x="8845182" y="5724695"/>
            <a:ext cx="2289543" cy="707886"/>
          </a:xfrm>
          <a:prstGeom prst="rect">
            <a:avLst/>
          </a:prstGeom>
          <a:noFill/>
        </p:spPr>
        <p:txBody>
          <a:bodyPr wrap="square" lIns="91440" tIns="45720" rIns="91440" bIns="45720">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Let’s play</a:t>
            </a:r>
          </a:p>
        </p:txBody>
      </p:sp>
    </p:spTree>
    <p:extLst>
      <p:ext uri="{BB962C8B-B14F-4D97-AF65-F5344CB8AC3E}">
        <p14:creationId xmlns:p14="http://schemas.microsoft.com/office/powerpoint/2010/main" val="8754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6">
            <a:extLst>
              <a:ext uri="{FF2B5EF4-FFF2-40B4-BE49-F238E27FC236}">
                <a16:creationId xmlns:a16="http://schemas.microsoft.com/office/drawing/2014/main" id="{19D72840-208F-47AD-9C93-A130D4D33B1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180" y="972785"/>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269993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367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RDS</a:t>
            </a:r>
          </a:p>
        </p:txBody>
      </p:sp>
      <p:pic>
        <p:nvPicPr>
          <p:cNvPr id="46" name="Graphic 6">
            <a:hlinkClick r:id="rId28" action="ppaction://hlinksldjump"/>
            <a:extLst>
              <a:ext uri="{FF2B5EF4-FFF2-40B4-BE49-F238E27FC236}">
                <a16:creationId xmlns:a16="http://schemas.microsoft.com/office/drawing/2014/main" id="{CD7D7A7C-EC5E-47E1-B061-428AC6D1632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71626" y="31433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11055693" y="5752208"/>
            <a:ext cx="914400" cy="914400"/>
          </a:xfrm>
          <a:prstGeom prst="rect">
            <a:avLst/>
          </a:prstGeom>
        </p:spPr>
      </p:pic>
      <p:sp>
        <p:nvSpPr>
          <p:cNvPr id="48" name="CasellaDiTesto 47">
            <a:extLst>
              <a:ext uri="{FF2B5EF4-FFF2-40B4-BE49-F238E27FC236}">
                <a16:creationId xmlns:a16="http://schemas.microsoft.com/office/drawing/2014/main" id="{F9E27BA9-76D2-42C0-95E3-EBDE1A6B7C60}"/>
              </a:ext>
            </a:extLst>
          </p:cNvPr>
          <p:cNvSpPr txBox="1"/>
          <p:nvPr/>
        </p:nvSpPr>
        <p:spPr>
          <a:xfrm>
            <a:off x="1869381" y="1306885"/>
            <a:ext cx="7326650" cy="1323439"/>
          </a:xfrm>
          <a:prstGeom prst="rect">
            <a:avLst/>
          </a:prstGeom>
          <a:noFill/>
        </p:spPr>
        <p:txBody>
          <a:bodyPr wrap="square" rtlCol="0">
            <a:spAutoFit/>
          </a:bodyPr>
          <a:lstStyle/>
          <a:p>
            <a:r>
              <a:rPr lang="it-IT" sz="1600" b="0" i="0" dirty="0" err="1">
                <a:solidFill>
                  <a:schemeClr val="bg1"/>
                </a:solidFill>
                <a:effectLst/>
                <a:latin typeface="AmazonEmberLight"/>
              </a:rPr>
              <a:t>Relational</a:t>
            </a:r>
            <a:r>
              <a:rPr lang="it-IT" sz="1600" b="0" i="0" dirty="0">
                <a:solidFill>
                  <a:schemeClr val="bg1"/>
                </a:solidFill>
                <a:effectLst/>
                <a:latin typeface="AmazonEmberLight"/>
              </a:rPr>
              <a:t> Database Service (RDS) semplifica l'impostazione, il funzionamento e il dimensionamento di database relazionali nel cloud. Questo servizio fornisce una capacità ridimensionabile efficiente nei costi, automatizzando al tempo stesso le attività di amministrazione più dispendiose in termini di tempo, quali il provisioning di hardware, l'impostazione di database, l'applicazione di patch e i backup.</a:t>
            </a:r>
            <a:endParaRPr lang="it-IT" sz="1600" dirty="0">
              <a:solidFill>
                <a:schemeClr val="bg1"/>
              </a:solidFill>
            </a:endParaRPr>
          </a:p>
        </p:txBody>
      </p:sp>
      <p:pic>
        <p:nvPicPr>
          <p:cNvPr id="6" name="Immagine 5">
            <a:extLst>
              <a:ext uri="{FF2B5EF4-FFF2-40B4-BE49-F238E27FC236}">
                <a16:creationId xmlns:a16="http://schemas.microsoft.com/office/drawing/2014/main" id="{60F4C34A-D446-483B-A4FC-9E64679313B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4152626" y="3315302"/>
            <a:ext cx="4791390" cy="2629421"/>
          </a:xfrm>
          <a:prstGeom prst="rect">
            <a:avLst/>
          </a:prstGeom>
        </p:spPr>
      </p:pic>
    </p:spTree>
    <p:extLst>
      <p:ext uri="{BB962C8B-B14F-4D97-AF65-F5344CB8AC3E}">
        <p14:creationId xmlns:p14="http://schemas.microsoft.com/office/powerpoint/2010/main" val="5614684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0" name="Graphic 8">
            <a:extLst>
              <a:ext uri="{FF2B5EF4-FFF2-40B4-BE49-F238E27FC236}">
                <a16:creationId xmlns:a16="http://schemas.microsoft.com/office/drawing/2014/main" id="{CDDF9668-AC71-48AA-87FE-285D413247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37824" y="990151"/>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759350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459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S3</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pic>
        <p:nvPicPr>
          <p:cNvPr id="37" name="Graphic 8">
            <a:extLst>
              <a:ext uri="{FF2B5EF4-FFF2-40B4-BE49-F238E27FC236}">
                <a16:creationId xmlns:a16="http://schemas.microsoft.com/office/drawing/2014/main" id="{C6C2BD80-26D5-4887-AE76-02CBB5474FA8}"/>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794453" y="3405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Simple Storage Service (S3) è un servizio di archiviazione di oggetti che offre scalabilità, disponibilità dei dati, sicurezza e prestazioni all'avanguardia nel settore. I clienti di tutte le entità e settori possono archiviare e proteggere qualsiasi quantità di dati per qualsiasi caso d'uso, come data </a:t>
            </a:r>
            <a:r>
              <a:rPr lang="it-IT" b="0" i="0" dirty="0" err="1">
                <a:solidFill>
                  <a:schemeClr val="bg1"/>
                </a:solidFill>
                <a:effectLst/>
                <a:latin typeface="AmazonEmber"/>
              </a:rPr>
              <a:t>lake</a:t>
            </a:r>
            <a:r>
              <a:rPr lang="it-IT" b="0" i="0" dirty="0">
                <a:solidFill>
                  <a:schemeClr val="bg1"/>
                </a:solidFill>
                <a:effectLst/>
                <a:latin typeface="AmazonEmber"/>
              </a:rPr>
              <a:t>, applicazioni native per il cloud e app mobili.</a:t>
            </a:r>
            <a:endParaRPr lang="it-IT" dirty="0">
              <a:solidFill>
                <a:schemeClr val="bg1"/>
              </a:solidFill>
            </a:endParaRPr>
          </a:p>
        </p:txBody>
      </p:sp>
      <p:pic>
        <p:nvPicPr>
          <p:cNvPr id="3" name="Immagine 2" descr="Immagine che contiene testo&#10;&#10;Descrizione generata automaticamente">
            <a:extLst>
              <a:ext uri="{FF2B5EF4-FFF2-40B4-BE49-F238E27FC236}">
                <a16:creationId xmlns:a16="http://schemas.microsoft.com/office/drawing/2014/main" id="{206BCDA5-696E-4B98-84F0-F81A87599CA0}"/>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609199" y="3529180"/>
            <a:ext cx="3351248" cy="2710035"/>
          </a:xfrm>
          <a:prstGeom prst="rect">
            <a:avLst/>
          </a:prstGeom>
        </p:spPr>
      </p:pic>
      <p:grpSp>
        <p:nvGrpSpPr>
          <p:cNvPr id="45" name="Gruppo 44">
            <a:extLst>
              <a:ext uri="{FF2B5EF4-FFF2-40B4-BE49-F238E27FC236}">
                <a16:creationId xmlns:a16="http://schemas.microsoft.com/office/drawing/2014/main" id="{5B27703B-86DE-4E5F-B368-53D40DEA7984}"/>
              </a:ext>
            </a:extLst>
          </p:cNvPr>
          <p:cNvGrpSpPr/>
          <p:nvPr/>
        </p:nvGrpSpPr>
        <p:grpSpPr>
          <a:xfrm>
            <a:off x="2810737" y="3471249"/>
            <a:ext cx="2275737" cy="2472804"/>
            <a:chOff x="2810737" y="3471249"/>
            <a:chExt cx="2275737" cy="2472804"/>
          </a:xfrm>
        </p:grpSpPr>
        <p:pic>
          <p:nvPicPr>
            <p:cNvPr id="24" name="Immagine 23">
              <a:extLst>
                <a:ext uri="{FF2B5EF4-FFF2-40B4-BE49-F238E27FC236}">
                  <a16:creationId xmlns:a16="http://schemas.microsoft.com/office/drawing/2014/main" id="{B6568E57-7FF3-4F35-9FB3-0D559BCADDBE}"/>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810737" y="3945845"/>
              <a:ext cx="2275737" cy="1998208"/>
            </a:xfrm>
            <a:prstGeom prst="rect">
              <a:avLst/>
            </a:prstGeom>
          </p:spPr>
        </p:pic>
        <p:pic>
          <p:nvPicPr>
            <p:cNvPr id="11" name="Elemento grafico 10" descr="Videocamera con riempimento a tinta unita">
              <a:extLst>
                <a:ext uri="{FF2B5EF4-FFF2-40B4-BE49-F238E27FC236}">
                  <a16:creationId xmlns:a16="http://schemas.microsoft.com/office/drawing/2014/main" id="{C65E6572-B651-4CA8-ABEE-2BF88911519C}"/>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rot="19917754">
              <a:off x="4131933" y="3616553"/>
              <a:ext cx="914400" cy="914400"/>
            </a:xfrm>
            <a:prstGeom prst="rect">
              <a:avLst/>
            </a:prstGeom>
          </p:spPr>
        </p:pic>
        <p:pic>
          <p:nvPicPr>
            <p:cNvPr id="9" name="Elemento grafico 8" descr="Documento con riempimento a tinta unita">
              <a:extLst>
                <a:ext uri="{FF2B5EF4-FFF2-40B4-BE49-F238E27FC236}">
                  <a16:creationId xmlns:a16="http://schemas.microsoft.com/office/drawing/2014/main" id="{EE3BBEBC-DC57-4568-9A0C-D050F659849D}"/>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3601879" y="3471249"/>
              <a:ext cx="914400" cy="914400"/>
            </a:xfrm>
            <a:prstGeom prst="rect">
              <a:avLst/>
            </a:prstGeom>
          </p:spPr>
        </p:pic>
        <p:pic>
          <p:nvPicPr>
            <p:cNvPr id="15" name="Elemento grafico 14" descr="Immagini con riempimento a tinta unita">
              <a:extLst>
                <a:ext uri="{FF2B5EF4-FFF2-40B4-BE49-F238E27FC236}">
                  <a16:creationId xmlns:a16="http://schemas.microsoft.com/office/drawing/2014/main" id="{439A5B88-3611-4AB4-825C-26A1E52B486D}"/>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rot="19661755">
              <a:off x="2911323" y="3521056"/>
              <a:ext cx="914400" cy="914400"/>
            </a:xfrm>
            <a:prstGeom prst="rect">
              <a:avLst/>
            </a:prstGeom>
          </p:spPr>
        </p:pic>
      </p:grpSp>
    </p:spTree>
    <p:extLst>
      <p:ext uri="{BB962C8B-B14F-4D97-AF65-F5344CB8AC3E}">
        <p14:creationId xmlns:p14="http://schemas.microsoft.com/office/powerpoint/2010/main" val="31149151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7">
            <a:extLst>
              <a:ext uri="{FF2B5EF4-FFF2-40B4-BE49-F238E27FC236}">
                <a16:creationId xmlns:a16="http://schemas.microsoft.com/office/drawing/2014/main" id="{5F75A295-2D81-4A93-931B-BC4F9EC61272}"/>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7102" y="990151"/>
            <a:ext cx="4620320" cy="462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551348"/>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COGNITO</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754326"/>
          </a:xfrm>
          <a:prstGeom prst="rect">
            <a:avLst/>
          </a:prstGeom>
          <a:noFill/>
        </p:spPr>
        <p:txBody>
          <a:bodyPr wrap="square" rtlCol="0">
            <a:spAutoFit/>
          </a:bodyPr>
          <a:lstStyle/>
          <a:p>
            <a:r>
              <a:rPr lang="it-IT" b="0" i="0" dirty="0">
                <a:solidFill>
                  <a:schemeClr val="bg1"/>
                </a:solidFill>
                <a:effectLst/>
                <a:latin typeface="AmazonEmber"/>
              </a:rPr>
              <a:t>Amazon Cognito permette di aggiungere strumenti di registrazione degli utenti, accesso e controllo degli accessi alle app Web e per dispositivi mobili, in modo rapido e semplice. Amazon Cognito permette di ridimensionare le risorse per milioni di utenti e supporta l'accesso con provider di identità social quali Apple, Facebook, Google e Amazon e provider di identità aziendali tramite SAML 2.0 e OpenID Connect. </a:t>
            </a:r>
            <a:endParaRPr lang="it-IT" dirty="0">
              <a:solidFill>
                <a:schemeClr val="bg1"/>
              </a:solidFill>
            </a:endParaRPr>
          </a:p>
        </p:txBody>
      </p:sp>
      <p:pic>
        <p:nvPicPr>
          <p:cNvPr id="45" name="Graphic 17">
            <a:extLst>
              <a:ext uri="{FF2B5EF4-FFF2-40B4-BE49-F238E27FC236}">
                <a16:creationId xmlns:a16="http://schemas.microsoft.com/office/drawing/2014/main" id="{279D6FC6-BCE5-4640-A5CF-9E2B93DD98F3}"/>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417779" y="352664"/>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Immagine 5">
            <a:extLst>
              <a:ext uri="{FF2B5EF4-FFF2-40B4-BE49-F238E27FC236}">
                <a16:creationId xmlns:a16="http://schemas.microsoft.com/office/drawing/2014/main" id="{569E4673-F43D-4D71-B028-7763F4422B64}"/>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527389" y="3721374"/>
            <a:ext cx="1611340" cy="1611340"/>
          </a:xfrm>
          <a:prstGeom prst="rect">
            <a:avLst/>
          </a:prstGeom>
        </p:spPr>
      </p:pic>
      <p:pic>
        <p:nvPicPr>
          <p:cNvPr id="10" name="Immagine 9">
            <a:extLst>
              <a:ext uri="{FF2B5EF4-FFF2-40B4-BE49-F238E27FC236}">
                <a16:creationId xmlns:a16="http://schemas.microsoft.com/office/drawing/2014/main" id="{CD859C8E-C2E2-4FF1-92DD-9141B37E837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350627" y="3870672"/>
            <a:ext cx="1362532" cy="1362532"/>
          </a:xfrm>
          <a:prstGeom prst="rect">
            <a:avLst/>
          </a:prstGeom>
        </p:spPr>
      </p:pic>
      <p:pic>
        <p:nvPicPr>
          <p:cNvPr id="17" name="Immagine 16">
            <a:extLst>
              <a:ext uri="{FF2B5EF4-FFF2-40B4-BE49-F238E27FC236}">
                <a16:creationId xmlns:a16="http://schemas.microsoft.com/office/drawing/2014/main" id="{B49E55E4-BC57-4446-A947-6F7BF8487910}"/>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8952960" y="3742327"/>
            <a:ext cx="1611340" cy="1611340"/>
          </a:xfrm>
          <a:prstGeom prst="rect">
            <a:avLst/>
          </a:prstGeom>
        </p:spPr>
      </p:pic>
    </p:spTree>
    <p:extLst>
      <p:ext uri="{BB962C8B-B14F-4D97-AF65-F5344CB8AC3E}">
        <p14:creationId xmlns:p14="http://schemas.microsoft.com/office/powerpoint/2010/main" val="23987822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90"/>
                                          </p:val>
                                        </p:tav>
                                        <p:tav tm="100000">
                                          <p:val>
                                            <p:fltVal val="0"/>
                                          </p:val>
                                        </p:tav>
                                      </p:tavLst>
                                    </p:anim>
                                    <p:animEffect transition="in" filter="fade">
                                      <p:cBhvr>
                                        <p:cTn id="10" dur="50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ppt_w</p:attrName>
                                        </p:attrNameLst>
                                      </p:cBhvr>
                                      <p:tavLst>
                                        <p:tav tm="0">
                                          <p:val>
                                            <p:fltVal val="0"/>
                                          </p:val>
                                        </p:tav>
                                        <p:tav tm="100000">
                                          <p:val>
                                            <p:strVal val="#ppt_w"/>
                                          </p:val>
                                        </p:tav>
                                      </p:tavLst>
                                    </p:anim>
                                    <p:anim calcmode="lin" valueType="num">
                                      <p:cBhvr>
                                        <p:cTn id="14" dur="500" fill="hold"/>
                                        <p:tgtEl>
                                          <p:spTgt spid="17"/>
                                        </p:tgtEl>
                                        <p:attrNameLst>
                                          <p:attrName>ppt_h</p:attrName>
                                        </p:attrNameLst>
                                      </p:cBhvr>
                                      <p:tavLst>
                                        <p:tav tm="0">
                                          <p:val>
                                            <p:fltVal val="0"/>
                                          </p:val>
                                        </p:tav>
                                        <p:tav tm="100000">
                                          <p:val>
                                            <p:strVal val="#ppt_h"/>
                                          </p:val>
                                        </p:tav>
                                      </p:tavLst>
                                    </p:anim>
                                    <p:anim calcmode="lin" valueType="num">
                                      <p:cBhvr>
                                        <p:cTn id="15" dur="500" fill="hold"/>
                                        <p:tgtEl>
                                          <p:spTgt spid="17"/>
                                        </p:tgtEl>
                                        <p:attrNameLst>
                                          <p:attrName>style.rotation</p:attrName>
                                        </p:attrNameLst>
                                      </p:cBhvr>
                                      <p:tavLst>
                                        <p:tav tm="0">
                                          <p:val>
                                            <p:fltVal val="90"/>
                                          </p:val>
                                        </p:tav>
                                        <p:tav tm="100000">
                                          <p:val>
                                            <p:fltVal val="0"/>
                                          </p:val>
                                        </p:tav>
                                      </p:tavLst>
                                    </p:anim>
                                    <p:animEffect transition="in" filter="fade">
                                      <p:cBhvr>
                                        <p:cTn id="16" dur="500"/>
                                        <p:tgtEl>
                                          <p:spTgt spid="1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 calcmode="lin" valueType="num">
                                      <p:cBhvr>
                                        <p:cTn id="21" dur="500" fill="hold"/>
                                        <p:tgtEl>
                                          <p:spTgt spid="10"/>
                                        </p:tgtEl>
                                        <p:attrNameLst>
                                          <p:attrName>style.rotation</p:attrName>
                                        </p:attrNameLst>
                                      </p:cBhvr>
                                      <p:tavLst>
                                        <p:tav tm="0">
                                          <p:val>
                                            <p:fltVal val="90"/>
                                          </p:val>
                                        </p:tav>
                                        <p:tav tm="100000">
                                          <p:val>
                                            <p:fltVal val="0"/>
                                          </p:val>
                                        </p:tav>
                                      </p:tavLst>
                                    </p:anim>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0">
            <a:extLst>
              <a:ext uri="{FF2B5EF4-FFF2-40B4-BE49-F238E27FC236}">
                <a16:creationId xmlns:a16="http://schemas.microsoft.com/office/drawing/2014/main" id="{EA231E4E-A538-47CC-90F1-DBCAAE0C90DC}"/>
              </a:ext>
            </a:extLst>
          </p:cNvPr>
          <p:cNvPicPr>
            <a:picLocks noChangeAspect="1" noChangeArrowheads="1"/>
          </p:cNvPicPr>
          <p:nvPr/>
        </p:nvPicPr>
        <p:blipFill>
          <a:blip r:embed="rId27"/>
          <a:srcRect/>
          <a:stretch/>
        </p:blipFill>
        <p:spPr bwMode="auto">
          <a:xfrm>
            <a:off x="4355472" y="1013319"/>
            <a:ext cx="4611950" cy="461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93679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AMPLIFY</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AWS </a:t>
            </a:r>
            <a:r>
              <a:rPr lang="it-IT" b="0" i="0" dirty="0" err="1">
                <a:solidFill>
                  <a:schemeClr val="bg1"/>
                </a:solidFill>
                <a:effectLst/>
                <a:latin typeface="AmazonEmber"/>
              </a:rPr>
              <a:t>Amplify</a:t>
            </a:r>
            <a:r>
              <a:rPr lang="it-IT" b="0" i="0" dirty="0">
                <a:solidFill>
                  <a:schemeClr val="bg1"/>
                </a:solidFill>
                <a:effectLst/>
                <a:latin typeface="AmazonEmber"/>
              </a:rPr>
              <a:t> consiste in un set di strumenti e caratteristiche appositamente progettati per consentire agli sviluppatori front-end di applicazioni Web e per dispositivi mobili di costruire rapidamente e facilmente applicazioni full-stack in AWS, con la flessibilità di sfruttare i vari servizi AWS man mano che i casi d'uso si evolvono.</a:t>
            </a:r>
            <a:endParaRPr lang="it-IT" dirty="0">
              <a:solidFill>
                <a:schemeClr val="bg1"/>
              </a:solidFill>
            </a:endParaRPr>
          </a:p>
        </p:txBody>
      </p:sp>
      <p:pic>
        <p:nvPicPr>
          <p:cNvPr id="46" name="Graphic 10">
            <a:extLst>
              <a:ext uri="{FF2B5EF4-FFF2-40B4-BE49-F238E27FC236}">
                <a16:creationId xmlns:a16="http://schemas.microsoft.com/office/drawing/2014/main" id="{B33A4654-E2F0-43ED-A42E-01E94DC7D6D6}"/>
              </a:ext>
            </a:extLst>
          </p:cNvPr>
          <p:cNvPicPr>
            <a:picLocks noChangeAspect="1" noChangeArrowheads="1"/>
          </p:cNvPicPr>
          <p:nvPr/>
        </p:nvPicPr>
        <p:blipFill>
          <a:blip r:embed="rId30"/>
          <a:srcRect/>
          <a:stretch/>
        </p:blipFill>
        <p:spPr bwMode="auto">
          <a:xfrm>
            <a:off x="5399472" y="353894"/>
            <a:ext cx="762001" cy="76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uppo 10">
            <a:extLst>
              <a:ext uri="{FF2B5EF4-FFF2-40B4-BE49-F238E27FC236}">
                <a16:creationId xmlns:a16="http://schemas.microsoft.com/office/drawing/2014/main" id="{6693FA2E-14A2-469B-A2DF-7E5D77F73444}"/>
              </a:ext>
            </a:extLst>
          </p:cNvPr>
          <p:cNvGrpSpPr/>
          <p:nvPr/>
        </p:nvGrpSpPr>
        <p:grpSpPr>
          <a:xfrm>
            <a:off x="3947767" y="2842009"/>
            <a:ext cx="4291166" cy="3735315"/>
            <a:chOff x="3947767" y="2842009"/>
            <a:chExt cx="4291166" cy="3735315"/>
          </a:xfrm>
        </p:grpSpPr>
        <p:pic>
          <p:nvPicPr>
            <p:cNvPr id="3" name="Immagine 2" descr="Immagine che contiene testo, segnale, grafica vettoriale&#10;&#10;Descrizione generata automaticamente">
              <a:extLst>
                <a:ext uri="{FF2B5EF4-FFF2-40B4-BE49-F238E27FC236}">
                  <a16:creationId xmlns:a16="http://schemas.microsoft.com/office/drawing/2014/main" id="{A8635EA6-3CC1-46B3-9E71-5E091565280F}"/>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3947767" y="2842009"/>
              <a:ext cx="4291166" cy="3735315"/>
            </a:xfrm>
            <a:prstGeom prst="rect">
              <a:avLst/>
            </a:prstGeom>
          </p:spPr>
        </p:pic>
        <p:sp>
          <p:nvSpPr>
            <p:cNvPr id="7" name="Rettangolo 6">
              <a:extLst>
                <a:ext uri="{FF2B5EF4-FFF2-40B4-BE49-F238E27FC236}">
                  <a16:creationId xmlns:a16="http://schemas.microsoft.com/office/drawing/2014/main" id="{E2B6AF0C-95B2-40F1-96CA-5418E6A61232}"/>
                </a:ext>
              </a:extLst>
            </p:cNvPr>
            <p:cNvSpPr/>
            <p:nvPr/>
          </p:nvSpPr>
          <p:spPr>
            <a:xfrm>
              <a:off x="5780472" y="5453542"/>
              <a:ext cx="620328" cy="29530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F625B9EE-D8EB-41DE-930E-9A1F4B96563A}"/>
                </a:ext>
              </a:extLst>
            </p:cNvPr>
            <p:cNvSpPr txBox="1"/>
            <p:nvPr/>
          </p:nvSpPr>
          <p:spPr>
            <a:xfrm>
              <a:off x="5858842" y="5382909"/>
              <a:ext cx="463588" cy="369332"/>
            </a:xfrm>
            <a:prstGeom prst="rect">
              <a:avLst/>
            </a:prstGeom>
            <a:noFill/>
          </p:spPr>
          <p:txBody>
            <a:bodyPr wrap="none" rtlCol="0">
              <a:spAutoFit/>
            </a:bodyPr>
            <a:lstStyle/>
            <a:p>
              <a:r>
                <a:rPr lang="it-IT" dirty="0">
                  <a:solidFill>
                    <a:schemeClr val="bg1"/>
                  </a:solidFill>
                </a:rPr>
                <a:t>CLI</a:t>
              </a:r>
            </a:p>
          </p:txBody>
        </p:sp>
      </p:grpSp>
    </p:spTree>
    <p:extLst>
      <p:ext uri="{BB962C8B-B14F-4D97-AF65-F5344CB8AC3E}">
        <p14:creationId xmlns:p14="http://schemas.microsoft.com/office/powerpoint/2010/main" val="26938315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531A0084-6FA5-4477-A276-2AB07AE45E87}"/>
              </a:ext>
            </a:extLst>
          </p:cNvPr>
          <p:cNvSpPr txBox="1"/>
          <p:nvPr/>
        </p:nvSpPr>
        <p:spPr>
          <a:xfrm>
            <a:off x="1782808" y="603453"/>
            <a:ext cx="2677336" cy="369332"/>
          </a:xfrm>
          <a:prstGeom prst="rect">
            <a:avLst/>
          </a:prstGeom>
          <a:noFill/>
        </p:spPr>
        <p:txBody>
          <a:bodyPr wrap="none" rtlCol="0">
            <a:spAutoFit/>
          </a:bodyPr>
          <a:lstStyle/>
          <a:p>
            <a:r>
              <a:rPr lang="it-IT" dirty="0">
                <a:solidFill>
                  <a:schemeClr val="bg1"/>
                </a:solidFill>
                <a:latin typeface="Verdana" panose="020B0604030504040204" pitchFamily="34" charset="0"/>
                <a:ea typeface="Verdana" panose="020B0604030504040204" pitchFamily="34" charset="0"/>
              </a:rPr>
              <a:t>Hey! Non è finita qui!</a:t>
            </a:r>
          </a:p>
        </p:txBody>
      </p:sp>
      <p:sp>
        <p:nvSpPr>
          <p:cNvPr id="3" name="CasellaDiTesto 2">
            <a:extLst>
              <a:ext uri="{FF2B5EF4-FFF2-40B4-BE49-F238E27FC236}">
                <a16:creationId xmlns:a16="http://schemas.microsoft.com/office/drawing/2014/main" id="{006A59AC-1E0C-489E-907B-C1CB8A543E9B}"/>
              </a:ext>
            </a:extLst>
          </p:cNvPr>
          <p:cNvSpPr txBox="1"/>
          <p:nvPr/>
        </p:nvSpPr>
        <p:spPr>
          <a:xfrm>
            <a:off x="1782808" y="1281345"/>
            <a:ext cx="3332964" cy="338554"/>
          </a:xfrm>
          <a:prstGeom prst="rect">
            <a:avLst/>
          </a:prstGeom>
          <a:noFill/>
        </p:spPr>
        <p:txBody>
          <a:bodyPr wrap="none" rtlCol="0">
            <a:spAutoFit/>
          </a:bodyPr>
          <a:lstStyle/>
          <a:p>
            <a:r>
              <a:rPr lang="it-IT" sz="1600" dirty="0">
                <a:solidFill>
                  <a:schemeClr val="bg1"/>
                </a:solidFill>
                <a:latin typeface="Montserrat" panose="00000500000000000000" pitchFamily="2" charset="0"/>
              </a:rPr>
              <a:t>Cosa abbiamo in programma?</a:t>
            </a:r>
          </a:p>
        </p:txBody>
      </p:sp>
      <p:pic>
        <p:nvPicPr>
          <p:cNvPr id="21" name="Immagine 20">
            <a:extLst>
              <a:ext uri="{FF2B5EF4-FFF2-40B4-BE49-F238E27FC236}">
                <a16:creationId xmlns:a16="http://schemas.microsoft.com/office/drawing/2014/main" id="{D99D42A8-71D9-4BC7-804C-A85BEF60C9D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838936" y="2042436"/>
            <a:ext cx="2444171" cy="1629447"/>
          </a:xfrm>
          <a:prstGeom prst="ellipse">
            <a:avLst/>
          </a:prstGeom>
        </p:spPr>
      </p:pic>
      <p:pic>
        <p:nvPicPr>
          <p:cNvPr id="23" name="Immagine 22">
            <a:extLst>
              <a:ext uri="{FF2B5EF4-FFF2-40B4-BE49-F238E27FC236}">
                <a16:creationId xmlns:a16="http://schemas.microsoft.com/office/drawing/2014/main" id="{AC80B94F-54BE-4349-94D6-B5672367FE26}"/>
              </a:ext>
            </a:extLst>
          </p:cNvPr>
          <p:cNvPicPr>
            <a:picLocks noChangeAspect="1"/>
          </p:cNvPicPr>
          <p:nvPr/>
        </p:nvPicPr>
        <p:blipFill rotWithShape="1">
          <a:blip r:embed="rId29">
            <a:extLst>
              <a:ext uri="{28A0092B-C50C-407E-A947-70E740481C1C}">
                <a14:useLocalDpi xmlns:a14="http://schemas.microsoft.com/office/drawing/2010/main" val="0"/>
              </a:ext>
            </a:extLst>
          </a:blip>
          <a:srcRect l="1588" r="47419"/>
          <a:stretch/>
        </p:blipFill>
        <p:spPr>
          <a:xfrm>
            <a:off x="4563291" y="2247402"/>
            <a:ext cx="2238104" cy="10972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47" name="Gruppo 46">
            <a:extLst>
              <a:ext uri="{FF2B5EF4-FFF2-40B4-BE49-F238E27FC236}">
                <a16:creationId xmlns:a16="http://schemas.microsoft.com/office/drawing/2014/main" id="{F9BFEF7C-7A58-4AA3-B36E-983C899D3659}"/>
              </a:ext>
            </a:extLst>
          </p:cNvPr>
          <p:cNvGrpSpPr/>
          <p:nvPr/>
        </p:nvGrpSpPr>
        <p:grpSpPr>
          <a:xfrm>
            <a:off x="6922246" y="1333825"/>
            <a:ext cx="1876595" cy="3046668"/>
            <a:chOff x="6831895" y="1333825"/>
            <a:chExt cx="1876595" cy="3046668"/>
          </a:xfrm>
        </p:grpSpPr>
        <p:pic>
          <p:nvPicPr>
            <p:cNvPr id="44" name="Immagine 43">
              <a:extLst>
                <a:ext uri="{FF2B5EF4-FFF2-40B4-BE49-F238E27FC236}">
                  <a16:creationId xmlns:a16="http://schemas.microsoft.com/office/drawing/2014/main" id="{D5909D0E-B57E-4EFC-A36B-43E94E25BFEF}"/>
                </a:ext>
              </a:extLst>
            </p:cNvPr>
            <p:cNvPicPr>
              <a:picLocks noChangeAspect="1"/>
            </p:cNvPicPr>
            <p:nvPr/>
          </p:nvPicPr>
          <p:blipFill rotWithShape="1">
            <a:blip r:embed="rId30">
              <a:extLst>
                <a:ext uri="{28A0092B-C50C-407E-A947-70E740481C1C}">
                  <a14:useLocalDpi xmlns:a14="http://schemas.microsoft.com/office/drawing/2010/main" val="0"/>
                </a:ext>
              </a:extLst>
            </a:blip>
            <a:srcRect l="37944" t="21233" r="38027" b="19526"/>
            <a:stretch/>
          </p:blipFill>
          <p:spPr>
            <a:xfrm>
              <a:off x="6831895" y="1333825"/>
              <a:ext cx="1876595" cy="3046668"/>
            </a:xfrm>
            <a:prstGeom prst="rect">
              <a:avLst/>
            </a:prstGeom>
          </p:spPr>
        </p:pic>
        <p:pic>
          <p:nvPicPr>
            <p:cNvPr id="46" name="Immagine 45">
              <a:extLst>
                <a:ext uri="{FF2B5EF4-FFF2-40B4-BE49-F238E27FC236}">
                  <a16:creationId xmlns:a16="http://schemas.microsoft.com/office/drawing/2014/main" id="{6106CBA5-50BF-4CB8-9767-C1EBD23472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160507" y="2055616"/>
              <a:ext cx="1219370" cy="1219370"/>
            </a:xfrm>
            <a:prstGeom prst="rect">
              <a:avLst/>
            </a:prstGeom>
          </p:spPr>
        </p:pic>
      </p:grpSp>
      <p:sp>
        <p:nvSpPr>
          <p:cNvPr id="6" name="CasellaDiTesto 5">
            <a:extLst>
              <a:ext uri="{FF2B5EF4-FFF2-40B4-BE49-F238E27FC236}">
                <a16:creationId xmlns:a16="http://schemas.microsoft.com/office/drawing/2014/main" id="{A960B24C-F65A-4CE9-BA5F-E85F7D5ABF1F}"/>
              </a:ext>
            </a:extLst>
          </p:cNvPr>
          <p:cNvSpPr txBox="1"/>
          <p:nvPr/>
        </p:nvSpPr>
        <p:spPr>
          <a:xfrm>
            <a:off x="1726361" y="5233204"/>
            <a:ext cx="2669320" cy="369332"/>
          </a:xfrm>
          <a:prstGeom prst="rect">
            <a:avLst/>
          </a:prstGeom>
          <a:noFill/>
        </p:spPr>
        <p:txBody>
          <a:bodyPr wrap="none" rtlCol="0">
            <a:spAutoFit/>
          </a:bodyPr>
          <a:lstStyle/>
          <a:p>
            <a:r>
              <a:rPr lang="it-IT" sz="1800" dirty="0">
                <a:solidFill>
                  <a:schemeClr val="bg1"/>
                </a:solidFill>
                <a:latin typeface="Montserrat" panose="00000500000000000000" pitchFamily="2" charset="0"/>
              </a:rPr>
              <a:t>e molto altro ancora…</a:t>
            </a:r>
          </a:p>
        </p:txBody>
      </p:sp>
    </p:spTree>
    <p:extLst>
      <p:ext uri="{BB962C8B-B14F-4D97-AF65-F5344CB8AC3E}">
        <p14:creationId xmlns:p14="http://schemas.microsoft.com/office/powerpoint/2010/main" val="28601072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7" name="CasellaDiTesto 36">
            <a:extLst>
              <a:ext uri="{FF2B5EF4-FFF2-40B4-BE49-F238E27FC236}">
                <a16:creationId xmlns:a16="http://schemas.microsoft.com/office/drawing/2014/main" id="{00EFA06A-B9BF-47AD-92F4-B362BF120AEF}"/>
              </a:ext>
            </a:extLst>
          </p:cNvPr>
          <p:cNvSpPr txBox="1"/>
          <p:nvPr/>
        </p:nvSpPr>
        <p:spPr>
          <a:xfrm>
            <a:off x="1560114" y="324398"/>
            <a:ext cx="2811084" cy="923330"/>
          </a:xfrm>
          <a:prstGeom prst="rect">
            <a:avLst/>
          </a:prstGeom>
          <a:noFill/>
        </p:spPr>
        <p:txBody>
          <a:bodyPr wrap="square">
            <a:spAutoFit/>
          </a:bodyPr>
          <a:lstStyle/>
          <a:p>
            <a:r>
              <a:rPr lang="it-IT" sz="5400" dirty="0">
                <a:solidFill>
                  <a:schemeClr val="bg1"/>
                </a:solidFill>
                <a:latin typeface="Verdana" panose="020B0604030504040204" pitchFamily="34" charset="0"/>
                <a:ea typeface="Verdana" panose="020B0604030504040204" pitchFamily="34" charset="0"/>
              </a:rPr>
              <a:t>Il Team</a:t>
            </a:r>
          </a:p>
        </p:txBody>
      </p:sp>
      <p:sp>
        <p:nvSpPr>
          <p:cNvPr id="45" name="CasellaDiTesto 44">
            <a:extLst>
              <a:ext uri="{FF2B5EF4-FFF2-40B4-BE49-F238E27FC236}">
                <a16:creationId xmlns:a16="http://schemas.microsoft.com/office/drawing/2014/main" id="{5E7727AE-FB18-4BBA-A8E6-D4AB8B632939}"/>
              </a:ext>
            </a:extLst>
          </p:cNvPr>
          <p:cNvSpPr txBox="1"/>
          <p:nvPr/>
        </p:nvSpPr>
        <p:spPr>
          <a:xfrm>
            <a:off x="3140014" y="5333743"/>
            <a:ext cx="6632812" cy="923330"/>
          </a:xfrm>
          <a:prstGeom prst="rect">
            <a:avLst/>
          </a:prstGeom>
          <a:noFill/>
        </p:spPr>
        <p:txBody>
          <a:bodyPr wrap="square">
            <a:spAutoFit/>
          </a:bodyPr>
          <a:lstStyle/>
          <a:p>
            <a:pPr algn="ctr"/>
            <a:r>
              <a:rPr lang="it-IT" dirty="0">
                <a:solidFill>
                  <a:schemeClr val="bg1"/>
                </a:solidFill>
                <a:latin typeface="Montserrat" panose="00000500000000000000" pitchFamily="2" charset="0"/>
                <a:ea typeface="Verdana" panose="020B0604030504040204" pitchFamily="34" charset="0"/>
              </a:rPr>
              <a:t>GRAZIE PER L’ATTENZIONE</a:t>
            </a:r>
          </a:p>
          <a:p>
            <a:pPr algn="ctr"/>
            <a:endParaRPr lang="it-IT" sz="1800" dirty="0">
              <a:solidFill>
                <a:schemeClr val="bg1"/>
              </a:solidFill>
              <a:latin typeface="Montserrat" panose="00000500000000000000" pitchFamily="2" charset="0"/>
              <a:ea typeface="Verdana" panose="020B0604030504040204" pitchFamily="34" charset="0"/>
            </a:endParaRPr>
          </a:p>
          <a:p>
            <a:pPr algn="ctr"/>
            <a:r>
              <a:rPr lang="it-IT" dirty="0">
                <a:solidFill>
                  <a:schemeClr val="bg1"/>
                </a:solidFill>
                <a:latin typeface="Montserrat" panose="00000500000000000000" pitchFamily="2" charset="0"/>
                <a:ea typeface="Verdana" panose="020B0604030504040204" pitchFamily="34" charset="0"/>
              </a:rPr>
              <a:t>Domande?</a:t>
            </a:r>
            <a:endParaRPr lang="it-IT" sz="1800" dirty="0">
              <a:solidFill>
                <a:schemeClr val="bg1"/>
              </a:solidFill>
              <a:latin typeface="Montserrat" panose="00000500000000000000" pitchFamily="2" charset="0"/>
              <a:ea typeface="Verdana" panose="020B0604030504040204" pitchFamily="34" charset="0"/>
            </a:endParaRPr>
          </a:p>
        </p:txBody>
      </p:sp>
      <p:pic>
        <p:nvPicPr>
          <p:cNvPr id="10" name="Immagine 9">
            <a:extLst>
              <a:ext uri="{FF2B5EF4-FFF2-40B4-BE49-F238E27FC236}">
                <a16:creationId xmlns:a16="http://schemas.microsoft.com/office/drawing/2014/main" id="{3B1D8F3B-E99A-4E94-B251-EB8A07C9BAD3}"/>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140014" y="1677377"/>
            <a:ext cx="2030389" cy="20303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CasellaDiTesto 16">
            <a:extLst>
              <a:ext uri="{FF2B5EF4-FFF2-40B4-BE49-F238E27FC236}">
                <a16:creationId xmlns:a16="http://schemas.microsoft.com/office/drawing/2014/main" id="{504B1C7B-E906-4081-8C26-1AE201A2203F}"/>
              </a:ext>
            </a:extLst>
          </p:cNvPr>
          <p:cNvSpPr txBox="1"/>
          <p:nvPr/>
        </p:nvSpPr>
        <p:spPr>
          <a:xfrm>
            <a:off x="3020124" y="3741985"/>
            <a:ext cx="2270173" cy="1323439"/>
          </a:xfrm>
          <a:prstGeom prst="rect">
            <a:avLst/>
          </a:prstGeom>
          <a:noFill/>
        </p:spPr>
        <p:txBody>
          <a:bodyPr wrap="none" rtlCol="0">
            <a:spAutoFit/>
          </a:bodyPr>
          <a:lstStyle/>
          <a:p>
            <a:pPr algn="ctr"/>
            <a:r>
              <a:rPr lang="it-IT" sz="1600" dirty="0">
                <a:solidFill>
                  <a:schemeClr val="bg1"/>
                </a:solidFill>
                <a:latin typeface="Montserrat" panose="00000500000000000000" pitchFamily="2" charset="0"/>
              </a:rPr>
              <a:t>Antonio Garofalo</a:t>
            </a:r>
          </a:p>
          <a:p>
            <a:pPr algn="ctr"/>
            <a:endParaRPr lang="it-IT" sz="1600" dirty="0">
              <a:solidFill>
                <a:schemeClr val="bg1"/>
              </a:solidFill>
              <a:latin typeface="Montserrat" panose="00000500000000000000" pitchFamily="2" charset="0"/>
            </a:endParaRPr>
          </a:p>
          <a:p>
            <a:pPr algn="ctr"/>
            <a:r>
              <a:rPr lang="it-IT" sz="1600" dirty="0">
                <a:solidFill>
                  <a:schemeClr val="bg1"/>
                </a:solidFill>
                <a:latin typeface="Montserrat" panose="00000500000000000000" pitchFamily="2" charset="0"/>
              </a:rPr>
              <a:t>Full stack Developer</a:t>
            </a:r>
          </a:p>
          <a:p>
            <a:pPr algn="ctr"/>
            <a:r>
              <a:rPr lang="it-IT" sz="1600" dirty="0">
                <a:solidFill>
                  <a:schemeClr val="bg1"/>
                </a:solidFill>
                <a:latin typeface="Montserrat" panose="00000500000000000000" pitchFamily="2" charset="0"/>
                <a:hlinkClick r:id="rId29"/>
              </a:rPr>
              <a:t>GitHub</a:t>
            </a:r>
            <a:endParaRPr lang="it-IT" sz="1600" dirty="0">
              <a:solidFill>
                <a:schemeClr val="bg1"/>
              </a:solidFill>
              <a:latin typeface="Montserrat" panose="00000500000000000000" pitchFamily="2" charset="0"/>
            </a:endParaRPr>
          </a:p>
          <a:p>
            <a:pPr algn="ctr"/>
            <a:endParaRPr lang="it-IT" sz="1600" dirty="0">
              <a:solidFill>
                <a:schemeClr val="bg1"/>
              </a:solidFill>
            </a:endParaRPr>
          </a:p>
        </p:txBody>
      </p:sp>
      <p:pic>
        <p:nvPicPr>
          <p:cNvPr id="11" name="Immagine 10" descr="Immagine che contiene persona, esterni, cielo, uomo&#10;&#10;Descrizione generata automaticamente">
            <a:extLst>
              <a:ext uri="{FF2B5EF4-FFF2-40B4-BE49-F238E27FC236}">
                <a16:creationId xmlns:a16="http://schemas.microsoft.com/office/drawing/2014/main" id="{868DE3E3-7C0A-4730-AB90-97EDD89B7AAF}"/>
              </a:ext>
            </a:extLst>
          </p:cNvPr>
          <p:cNvPicPr>
            <a:picLocks noChangeAspect="1"/>
          </p:cNvPicPr>
          <p:nvPr/>
        </p:nvPicPr>
        <p:blipFill rotWithShape="1">
          <a:blip r:embed="rId30">
            <a:extLst>
              <a:ext uri="{28A0092B-C50C-407E-A947-70E740481C1C}">
                <a14:useLocalDpi xmlns:a14="http://schemas.microsoft.com/office/drawing/2010/main" val="0"/>
              </a:ext>
            </a:extLst>
          </a:blip>
          <a:srcRect l="64268" t="23198" r="9946" b="42082"/>
          <a:stretch/>
        </p:blipFill>
        <p:spPr>
          <a:xfrm>
            <a:off x="6646188" y="1709274"/>
            <a:ext cx="2030390" cy="2050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3" name="CasellaDiTesto 12">
            <a:extLst>
              <a:ext uri="{FF2B5EF4-FFF2-40B4-BE49-F238E27FC236}">
                <a16:creationId xmlns:a16="http://schemas.microsoft.com/office/drawing/2014/main" id="{91DF1CBA-E790-4F91-A485-224A58D75C9E}"/>
              </a:ext>
            </a:extLst>
          </p:cNvPr>
          <p:cNvSpPr txBox="1"/>
          <p:nvPr/>
        </p:nvSpPr>
        <p:spPr>
          <a:xfrm>
            <a:off x="6929534" y="3767561"/>
            <a:ext cx="1463697"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Luca Bianco</a:t>
            </a:r>
          </a:p>
        </p:txBody>
      </p:sp>
      <p:sp>
        <p:nvSpPr>
          <p:cNvPr id="46" name="CasellaDiTesto 45">
            <a:extLst>
              <a:ext uri="{FF2B5EF4-FFF2-40B4-BE49-F238E27FC236}">
                <a16:creationId xmlns:a16="http://schemas.microsoft.com/office/drawing/2014/main" id="{73F5F4DB-9449-46EA-9283-9A597C670EA9}"/>
              </a:ext>
            </a:extLst>
          </p:cNvPr>
          <p:cNvSpPr txBox="1"/>
          <p:nvPr/>
        </p:nvSpPr>
        <p:spPr>
          <a:xfrm>
            <a:off x="6586530" y="4234427"/>
            <a:ext cx="2270173"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Full stack Developer</a:t>
            </a:r>
          </a:p>
        </p:txBody>
      </p:sp>
    </p:spTree>
    <p:extLst>
      <p:ext uri="{BB962C8B-B14F-4D97-AF65-F5344CB8AC3E}">
        <p14:creationId xmlns:p14="http://schemas.microsoft.com/office/powerpoint/2010/main" val="314552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6" name="Elemento grafico 5" descr="Play con riempimento a tinta unita">
            <a:hlinkClick r:id="rId28" action="ppaction://hlinksldjump"/>
            <a:extLst>
              <a:ext uri="{FF2B5EF4-FFF2-40B4-BE49-F238E27FC236}">
                <a16:creationId xmlns:a16="http://schemas.microsoft.com/office/drawing/2014/main" id="{0FFA293F-D367-4481-A05B-7D33725AEBDC}"/>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
        <p:nvSpPr>
          <p:cNvPr id="2" name="Rettangolo 1">
            <a:extLst>
              <a:ext uri="{FF2B5EF4-FFF2-40B4-BE49-F238E27FC236}">
                <a16:creationId xmlns:a16="http://schemas.microsoft.com/office/drawing/2014/main" id="{B62CA530-588E-41CA-8959-4F2EBED352F6}"/>
              </a:ext>
            </a:extLst>
          </p:cNvPr>
          <p:cNvSpPr/>
          <p:nvPr/>
        </p:nvSpPr>
        <p:spPr>
          <a:xfrm>
            <a:off x="3101750" y="28575"/>
            <a:ext cx="5988499" cy="923330"/>
          </a:xfrm>
          <a:prstGeom prst="rect">
            <a:avLst/>
          </a:prstGeom>
          <a:noFill/>
        </p:spPr>
        <p:txBody>
          <a:bodyPr wrap="none" lIns="91440" tIns="45720" rIns="91440" bIns="45720">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Cos’è NaTour21?</a:t>
            </a:r>
          </a:p>
        </p:txBody>
      </p:sp>
      <p:sp>
        <p:nvSpPr>
          <p:cNvPr id="7" name="CasellaDiTesto 6">
            <a:extLst>
              <a:ext uri="{FF2B5EF4-FFF2-40B4-BE49-F238E27FC236}">
                <a16:creationId xmlns:a16="http://schemas.microsoft.com/office/drawing/2014/main" id="{69D861AC-BDCA-4024-8D14-D0CBA6D47ACE}"/>
              </a:ext>
            </a:extLst>
          </p:cNvPr>
          <p:cNvSpPr txBox="1"/>
          <p:nvPr/>
        </p:nvSpPr>
        <p:spPr>
          <a:xfrm>
            <a:off x="1213189" y="1565766"/>
            <a:ext cx="8349739" cy="1200329"/>
          </a:xfrm>
          <a:prstGeom prst="rect">
            <a:avLst/>
          </a:prstGeom>
          <a:noFill/>
        </p:spPr>
        <p:txBody>
          <a:bodyPr wrap="square" rtlCol="0">
            <a:spAutoFit/>
          </a:bodyPr>
          <a:lstStyle/>
          <a:p>
            <a:pPr algn="just"/>
            <a:r>
              <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NaTour21 è un moderno social network per dispositivi mobile che nasce come supporto di condivisione </a:t>
            </a:r>
            <a:r>
              <a:rPr lang="it-IT"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di materiale per amanti di trekking ed escursionismo.</a:t>
            </a:r>
            <a:endPar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endParaRPr>
          </a:p>
          <a:p>
            <a:endParaRPr lang="it-IT" dirty="0"/>
          </a:p>
        </p:txBody>
      </p:sp>
      <p:graphicFrame>
        <p:nvGraphicFramePr>
          <p:cNvPr id="21" name="Tabella 21">
            <a:extLst>
              <a:ext uri="{FF2B5EF4-FFF2-40B4-BE49-F238E27FC236}">
                <a16:creationId xmlns:a16="http://schemas.microsoft.com/office/drawing/2014/main" id="{CC23155D-631E-43A2-81A7-58B73B265D8C}"/>
              </a:ext>
            </a:extLst>
          </p:cNvPr>
          <p:cNvGraphicFramePr>
            <a:graphicFrameLocks noGrp="1"/>
          </p:cNvGraphicFramePr>
          <p:nvPr>
            <p:extLst>
              <p:ext uri="{D42A27DB-BD31-4B8C-83A1-F6EECF244321}">
                <p14:modId xmlns:p14="http://schemas.microsoft.com/office/powerpoint/2010/main" val="3765643480"/>
              </p:ext>
            </p:extLst>
          </p:nvPr>
        </p:nvGraphicFramePr>
        <p:xfrm>
          <a:off x="2066925" y="3459474"/>
          <a:ext cx="8134350" cy="2636088"/>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137012506"/>
                    </a:ext>
                  </a:extLst>
                </a:gridCol>
                <a:gridCol w="1228725">
                  <a:extLst>
                    <a:ext uri="{9D8B030D-6E8A-4147-A177-3AD203B41FA5}">
                      <a16:colId xmlns:a16="http://schemas.microsoft.com/office/drawing/2014/main" val="3734389893"/>
                    </a:ext>
                  </a:extLst>
                </a:gridCol>
                <a:gridCol w="1333500">
                  <a:extLst>
                    <a:ext uri="{9D8B030D-6E8A-4147-A177-3AD203B41FA5}">
                      <a16:colId xmlns:a16="http://schemas.microsoft.com/office/drawing/2014/main" val="437414982"/>
                    </a:ext>
                  </a:extLst>
                </a:gridCol>
                <a:gridCol w="1285875">
                  <a:extLst>
                    <a:ext uri="{9D8B030D-6E8A-4147-A177-3AD203B41FA5}">
                      <a16:colId xmlns:a16="http://schemas.microsoft.com/office/drawing/2014/main" val="1384103028"/>
                    </a:ext>
                  </a:extLst>
                </a:gridCol>
                <a:gridCol w="1190625">
                  <a:extLst>
                    <a:ext uri="{9D8B030D-6E8A-4147-A177-3AD203B41FA5}">
                      <a16:colId xmlns:a16="http://schemas.microsoft.com/office/drawing/2014/main" val="3618840896"/>
                    </a:ext>
                  </a:extLst>
                </a:gridCol>
                <a:gridCol w="1190625">
                  <a:extLst>
                    <a:ext uri="{9D8B030D-6E8A-4147-A177-3AD203B41FA5}">
                      <a16:colId xmlns:a16="http://schemas.microsoft.com/office/drawing/2014/main" val="2428863733"/>
                    </a:ext>
                  </a:extLst>
                </a:gridCol>
              </a:tblGrid>
              <a:tr h="348713">
                <a:tc>
                  <a:txBody>
                    <a:bodyPr/>
                    <a:lstStyle/>
                    <a:p>
                      <a:pPr algn="ctr"/>
                      <a:r>
                        <a:rPr lang="it-IT" dirty="0">
                          <a:solidFill>
                            <a:schemeClr val="tx1">
                              <a:lumMod val="75000"/>
                              <a:lumOff val="25000"/>
                            </a:schemeClr>
                          </a:solidFill>
                          <a:latin typeface="Montserrat" panose="00000500000000000000" pitchFamily="2" charset="0"/>
                        </a:rPr>
                        <a:t>CREDENZIALI</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2016</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2017</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2018</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2019</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2020</a:t>
                      </a:r>
                    </a:p>
                  </a:txBody>
                  <a:tcPr>
                    <a:solidFill>
                      <a:schemeClr val="accent6">
                        <a:lumMod val="60000"/>
                        <a:lumOff val="40000"/>
                      </a:schemeClr>
                    </a:solidFill>
                  </a:tcPr>
                </a:tc>
                <a:extLst>
                  <a:ext uri="{0D108BD9-81ED-4DB2-BD59-A6C34878D82A}">
                    <a16:rowId xmlns:a16="http://schemas.microsoft.com/office/drawing/2014/main" val="281043838"/>
                  </a:ext>
                </a:extLst>
              </a:tr>
              <a:tr h="335378">
                <a:tc>
                  <a:txBody>
                    <a:bodyPr/>
                    <a:lstStyle/>
                    <a:p>
                      <a:pPr algn="l"/>
                      <a:r>
                        <a:rPr lang="it-IT" sz="1400" dirty="0">
                          <a:latin typeface="Montserrat" panose="00000500000000000000" pitchFamily="2" charset="0"/>
                        </a:rPr>
                        <a:t>Via Francigena</a:t>
                      </a:r>
                    </a:p>
                  </a:txBody>
                  <a:tcPr/>
                </a:tc>
                <a:tc>
                  <a:txBody>
                    <a:bodyPr/>
                    <a:lstStyle/>
                    <a:p>
                      <a:pPr algn="ctr"/>
                      <a:r>
                        <a:rPr lang="it-IT" sz="1400" dirty="0">
                          <a:latin typeface="Montserrat" panose="00000500000000000000" pitchFamily="2" charset="0"/>
                        </a:rPr>
                        <a:t>12.000</a:t>
                      </a:r>
                    </a:p>
                  </a:txBody>
                  <a:tcPr/>
                </a:tc>
                <a:tc>
                  <a:txBody>
                    <a:bodyPr/>
                    <a:lstStyle/>
                    <a:p>
                      <a:pPr algn="ctr"/>
                      <a:r>
                        <a:rPr lang="it-IT" sz="1400" dirty="0">
                          <a:latin typeface="Montserrat" panose="00000500000000000000" pitchFamily="2" charset="0"/>
                        </a:rPr>
                        <a:t>14.000</a:t>
                      </a:r>
                    </a:p>
                  </a:txBody>
                  <a:tcPr/>
                </a:tc>
                <a:tc>
                  <a:txBody>
                    <a:bodyPr/>
                    <a:lstStyle/>
                    <a:p>
                      <a:pPr algn="ctr"/>
                      <a:r>
                        <a:rPr lang="it-IT" sz="1400" dirty="0">
                          <a:latin typeface="Montserrat" panose="00000500000000000000" pitchFamily="2" charset="0"/>
                        </a:rPr>
                        <a:t>16.200</a:t>
                      </a:r>
                    </a:p>
                  </a:txBody>
                  <a:tcPr/>
                </a:tc>
                <a:tc>
                  <a:txBody>
                    <a:bodyPr/>
                    <a:lstStyle/>
                    <a:p>
                      <a:pPr algn="ctr"/>
                      <a:r>
                        <a:rPr lang="it-IT" sz="1400" dirty="0">
                          <a:latin typeface="Montserrat" panose="00000500000000000000" pitchFamily="2" charset="0"/>
                        </a:rPr>
                        <a:t>19.000</a:t>
                      </a:r>
                    </a:p>
                  </a:txBody>
                  <a:tcPr/>
                </a:tc>
                <a:tc>
                  <a:txBody>
                    <a:bodyPr/>
                    <a:lstStyle/>
                    <a:p>
                      <a:pPr algn="ctr"/>
                      <a:r>
                        <a:rPr lang="it-IT" sz="1400" dirty="0">
                          <a:latin typeface="Montserrat" panose="00000500000000000000" pitchFamily="2" charset="0"/>
                        </a:rPr>
                        <a:t>9.000</a:t>
                      </a:r>
                    </a:p>
                  </a:txBody>
                  <a:tcPr/>
                </a:tc>
                <a:extLst>
                  <a:ext uri="{0D108BD9-81ED-4DB2-BD59-A6C34878D82A}">
                    <a16:rowId xmlns:a16="http://schemas.microsoft.com/office/drawing/2014/main" val="2857601536"/>
                  </a:ext>
                </a:extLst>
              </a:tr>
              <a:tr h="380470">
                <a:tc>
                  <a:txBody>
                    <a:bodyPr/>
                    <a:lstStyle/>
                    <a:p>
                      <a:r>
                        <a:rPr lang="it-IT" sz="1400" dirty="0">
                          <a:latin typeface="Montserrat" panose="00000500000000000000" pitchFamily="2" charset="0"/>
                        </a:rPr>
                        <a:t>Cammini di San Francesco</a:t>
                      </a:r>
                    </a:p>
                  </a:txBody>
                  <a:tcPr/>
                </a:tc>
                <a:tc>
                  <a:txBody>
                    <a:bodyPr/>
                    <a:lstStyle/>
                    <a:p>
                      <a:pPr algn="ctr"/>
                      <a:r>
                        <a:rPr lang="it-IT" sz="1400" dirty="0">
                          <a:latin typeface="Montserrat" panose="00000500000000000000" pitchFamily="2" charset="0"/>
                        </a:rPr>
                        <a:t>4.671</a:t>
                      </a:r>
                    </a:p>
                  </a:txBody>
                  <a:tcPr/>
                </a:tc>
                <a:tc>
                  <a:txBody>
                    <a:bodyPr/>
                    <a:lstStyle/>
                    <a:p>
                      <a:pPr algn="ctr"/>
                      <a:r>
                        <a:rPr lang="it-IT" sz="1400" dirty="0">
                          <a:latin typeface="Montserrat" panose="00000500000000000000" pitchFamily="2" charset="0"/>
                        </a:rPr>
                        <a:t>5.559</a:t>
                      </a:r>
                    </a:p>
                  </a:txBody>
                  <a:tcPr/>
                </a:tc>
                <a:tc>
                  <a:txBody>
                    <a:bodyPr/>
                    <a:lstStyle/>
                    <a:p>
                      <a:pPr algn="ctr"/>
                      <a:r>
                        <a:rPr lang="it-IT" sz="1400" dirty="0">
                          <a:latin typeface="Montserrat" panose="00000500000000000000" pitchFamily="2" charset="0"/>
                        </a:rPr>
                        <a:t>7.352</a:t>
                      </a:r>
                    </a:p>
                  </a:txBody>
                  <a:tcPr/>
                </a:tc>
                <a:tc>
                  <a:txBody>
                    <a:bodyPr/>
                    <a:lstStyle/>
                    <a:p>
                      <a:pPr algn="ctr"/>
                      <a:r>
                        <a:rPr lang="it-IT" sz="1400" dirty="0">
                          <a:latin typeface="Montserrat" panose="00000500000000000000" pitchFamily="2" charset="0"/>
                        </a:rPr>
                        <a:t>8.284</a:t>
                      </a:r>
                    </a:p>
                  </a:txBody>
                  <a:tcPr/>
                </a:tc>
                <a:tc>
                  <a:txBody>
                    <a:bodyPr/>
                    <a:lstStyle/>
                    <a:p>
                      <a:pPr algn="ctr"/>
                      <a:r>
                        <a:rPr lang="it-IT" sz="1400" dirty="0">
                          <a:latin typeface="Montserrat" panose="00000500000000000000" pitchFamily="2" charset="0"/>
                        </a:rPr>
                        <a:t>4.418</a:t>
                      </a:r>
                    </a:p>
                  </a:txBody>
                  <a:tcPr/>
                </a:tc>
                <a:extLst>
                  <a:ext uri="{0D108BD9-81ED-4DB2-BD59-A6C34878D82A}">
                    <a16:rowId xmlns:a16="http://schemas.microsoft.com/office/drawing/2014/main" val="4119110279"/>
                  </a:ext>
                </a:extLst>
              </a:tr>
              <a:tr h="380470">
                <a:tc>
                  <a:txBody>
                    <a:bodyPr/>
                    <a:lstStyle/>
                    <a:p>
                      <a:r>
                        <a:rPr lang="it-IT" sz="1400" dirty="0">
                          <a:latin typeface="Montserrat" panose="00000500000000000000" pitchFamily="2" charset="0"/>
                        </a:rPr>
                        <a:t>Via degli Dei</a:t>
                      </a: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1.600</a:t>
                      </a:r>
                    </a:p>
                  </a:txBody>
                  <a:tcPr/>
                </a:tc>
                <a:tc>
                  <a:txBody>
                    <a:bodyPr/>
                    <a:lstStyle/>
                    <a:p>
                      <a:pPr algn="ctr"/>
                      <a:r>
                        <a:rPr lang="it-IT" sz="1400" dirty="0">
                          <a:latin typeface="Montserrat" panose="00000500000000000000" pitchFamily="2" charset="0"/>
                        </a:rPr>
                        <a:t>3.800</a:t>
                      </a:r>
                    </a:p>
                  </a:txBody>
                  <a:tcPr/>
                </a:tc>
                <a:tc>
                  <a:txBody>
                    <a:bodyPr/>
                    <a:lstStyle/>
                    <a:p>
                      <a:pPr algn="ctr"/>
                      <a:r>
                        <a:rPr lang="it-IT" sz="1400" dirty="0">
                          <a:latin typeface="Montserrat" panose="00000500000000000000" pitchFamily="2" charset="0"/>
                        </a:rPr>
                        <a:t>4.440</a:t>
                      </a:r>
                    </a:p>
                  </a:txBody>
                  <a:tcPr/>
                </a:tc>
                <a:tc>
                  <a:txBody>
                    <a:bodyPr/>
                    <a:lstStyle/>
                    <a:p>
                      <a:pPr algn="ctr"/>
                      <a:r>
                        <a:rPr lang="it-IT" sz="1400" dirty="0">
                          <a:latin typeface="Montserrat" panose="00000500000000000000" pitchFamily="2" charset="0"/>
                        </a:rPr>
                        <a:t>4.768</a:t>
                      </a:r>
                    </a:p>
                  </a:txBody>
                  <a:tcPr/>
                </a:tc>
                <a:extLst>
                  <a:ext uri="{0D108BD9-81ED-4DB2-BD59-A6C34878D82A}">
                    <a16:rowId xmlns:a16="http://schemas.microsoft.com/office/drawing/2014/main" val="23783846"/>
                  </a:ext>
                </a:extLst>
              </a:tr>
              <a:tr h="380470">
                <a:tc>
                  <a:txBody>
                    <a:bodyPr/>
                    <a:lstStyle/>
                    <a:p>
                      <a:r>
                        <a:rPr lang="it-IT" sz="1400" dirty="0">
                          <a:latin typeface="Montserrat" panose="00000500000000000000" pitchFamily="2" charset="0"/>
                        </a:rPr>
                        <a:t>Cammino di San Benedetto</a:t>
                      </a:r>
                    </a:p>
                  </a:txBody>
                  <a:tcPr/>
                </a:tc>
                <a:tc>
                  <a:txBody>
                    <a:bodyPr/>
                    <a:lstStyle/>
                    <a:p>
                      <a:pPr algn="ctr"/>
                      <a:r>
                        <a:rPr lang="it-IT" sz="1400" dirty="0">
                          <a:latin typeface="Montserrat" panose="00000500000000000000" pitchFamily="2" charset="0"/>
                        </a:rPr>
                        <a:t>1.553</a:t>
                      </a:r>
                    </a:p>
                  </a:txBody>
                  <a:tcPr/>
                </a:tc>
                <a:tc>
                  <a:txBody>
                    <a:bodyPr/>
                    <a:lstStyle/>
                    <a:p>
                      <a:pPr algn="ctr"/>
                      <a:r>
                        <a:rPr lang="it-IT" sz="1400" dirty="0">
                          <a:latin typeface="Montserrat" panose="00000500000000000000" pitchFamily="2" charset="0"/>
                        </a:rPr>
                        <a:t>1.556</a:t>
                      </a:r>
                    </a:p>
                  </a:txBody>
                  <a:tcPr/>
                </a:tc>
                <a:tc>
                  <a:txBody>
                    <a:bodyPr/>
                    <a:lstStyle/>
                    <a:p>
                      <a:pPr algn="ctr"/>
                      <a:r>
                        <a:rPr lang="it-IT" sz="1400" dirty="0">
                          <a:latin typeface="Montserrat" panose="00000500000000000000" pitchFamily="2" charset="0"/>
                        </a:rPr>
                        <a:t>2.016</a:t>
                      </a:r>
                    </a:p>
                  </a:txBody>
                  <a:tcPr/>
                </a:tc>
                <a:tc>
                  <a:txBody>
                    <a:bodyPr/>
                    <a:lstStyle/>
                    <a:p>
                      <a:pPr algn="ctr"/>
                      <a:r>
                        <a:rPr lang="it-IT" sz="1400" dirty="0">
                          <a:latin typeface="Montserrat" panose="00000500000000000000" pitchFamily="2" charset="0"/>
                        </a:rPr>
                        <a:t>2.210</a:t>
                      </a:r>
                    </a:p>
                  </a:txBody>
                  <a:tcPr/>
                </a:tc>
                <a:tc>
                  <a:txBody>
                    <a:bodyPr/>
                    <a:lstStyle/>
                    <a:p>
                      <a:pPr algn="ctr"/>
                      <a:r>
                        <a:rPr lang="it-IT" sz="1400" dirty="0">
                          <a:latin typeface="Montserrat" panose="00000500000000000000" pitchFamily="2" charset="0"/>
                        </a:rPr>
                        <a:t>1.494</a:t>
                      </a:r>
                    </a:p>
                  </a:txBody>
                  <a:tcPr/>
                </a:tc>
                <a:extLst>
                  <a:ext uri="{0D108BD9-81ED-4DB2-BD59-A6C34878D82A}">
                    <a16:rowId xmlns:a16="http://schemas.microsoft.com/office/drawing/2014/main" val="2280595777"/>
                  </a:ext>
                </a:extLst>
              </a:tr>
              <a:tr h="380470">
                <a:tc>
                  <a:txBody>
                    <a:bodyPr/>
                    <a:lstStyle/>
                    <a:p>
                      <a:r>
                        <a:rPr lang="it-IT" sz="1400" dirty="0">
                          <a:latin typeface="Montserrat" panose="00000500000000000000" pitchFamily="2" charset="0"/>
                        </a:rPr>
                        <a:t>Cammini Francigeni di Sicilia</a:t>
                      </a:r>
                    </a:p>
                  </a:txBody>
                  <a:tcPr/>
                </a:tc>
                <a:tc>
                  <a:txBody>
                    <a:bodyPr/>
                    <a:lstStyle/>
                    <a:p>
                      <a:pPr algn="ctr"/>
                      <a:endParaRPr lang="it-IT" sz="1400" dirty="0">
                        <a:latin typeface="Montserrat" panose="00000500000000000000" pitchFamily="2" charset="0"/>
                      </a:endParaRP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1.426</a:t>
                      </a:r>
                    </a:p>
                  </a:txBody>
                  <a:tcPr/>
                </a:tc>
                <a:tc>
                  <a:txBody>
                    <a:bodyPr/>
                    <a:lstStyle/>
                    <a:p>
                      <a:pPr algn="ctr"/>
                      <a:r>
                        <a:rPr lang="it-IT" sz="1400" dirty="0">
                          <a:latin typeface="Montserrat" panose="00000500000000000000" pitchFamily="2" charset="0"/>
                        </a:rPr>
                        <a:t>1.500</a:t>
                      </a:r>
                    </a:p>
                  </a:txBody>
                  <a:tcPr/>
                </a:tc>
                <a:tc>
                  <a:txBody>
                    <a:bodyPr/>
                    <a:lstStyle/>
                    <a:p>
                      <a:pPr algn="ctr"/>
                      <a:r>
                        <a:rPr lang="it-IT" sz="1400" dirty="0">
                          <a:latin typeface="Montserrat" panose="00000500000000000000" pitchFamily="2" charset="0"/>
                        </a:rPr>
                        <a:t>1.380</a:t>
                      </a:r>
                    </a:p>
                  </a:txBody>
                  <a:tcPr/>
                </a:tc>
                <a:extLst>
                  <a:ext uri="{0D108BD9-81ED-4DB2-BD59-A6C34878D82A}">
                    <a16:rowId xmlns:a16="http://schemas.microsoft.com/office/drawing/2014/main" val="3200868432"/>
                  </a:ext>
                </a:extLst>
              </a:tr>
            </a:tbl>
          </a:graphicData>
        </a:graphic>
      </p:graphicFrame>
      <p:sp>
        <p:nvSpPr>
          <p:cNvPr id="22" name="CasellaDiTesto 21">
            <a:extLst>
              <a:ext uri="{FF2B5EF4-FFF2-40B4-BE49-F238E27FC236}">
                <a16:creationId xmlns:a16="http://schemas.microsoft.com/office/drawing/2014/main" id="{9903242A-13BB-4AD6-85C6-C33C50EE061B}"/>
              </a:ext>
            </a:extLst>
          </p:cNvPr>
          <p:cNvSpPr txBox="1"/>
          <p:nvPr/>
        </p:nvSpPr>
        <p:spPr>
          <a:xfrm>
            <a:off x="1301525" y="2758426"/>
            <a:ext cx="1936975" cy="369332"/>
          </a:xfrm>
          <a:prstGeom prst="rect">
            <a:avLst/>
          </a:prstGeom>
          <a:noFill/>
        </p:spPr>
        <p:txBody>
          <a:bodyPr wrap="square" rtlCol="0">
            <a:spAutoFit/>
          </a:bodyPr>
          <a:lstStyle/>
          <a:p>
            <a:r>
              <a:rPr lang="it-IT" dirty="0">
                <a:solidFill>
                  <a:schemeClr val="bg1"/>
                </a:solidFill>
                <a:latin typeface="Montserrat" panose="00000500000000000000" pitchFamily="2" charset="0"/>
              </a:rPr>
              <a:t>Un po’ di dati..</a:t>
            </a:r>
          </a:p>
        </p:txBody>
      </p:sp>
      <p:sp>
        <p:nvSpPr>
          <p:cNvPr id="3" name="CasellaDiTesto 2">
            <a:extLst>
              <a:ext uri="{FF2B5EF4-FFF2-40B4-BE49-F238E27FC236}">
                <a16:creationId xmlns:a16="http://schemas.microsoft.com/office/drawing/2014/main" id="{3619B759-9A6D-4C34-97C6-DDC00821E64D}"/>
              </a:ext>
            </a:extLst>
          </p:cNvPr>
          <p:cNvSpPr txBox="1"/>
          <p:nvPr/>
        </p:nvSpPr>
        <p:spPr>
          <a:xfrm>
            <a:off x="1985426" y="6230559"/>
            <a:ext cx="1851789" cy="246221"/>
          </a:xfrm>
          <a:prstGeom prst="rect">
            <a:avLst/>
          </a:prstGeom>
          <a:noFill/>
        </p:spPr>
        <p:txBody>
          <a:bodyPr wrap="none" rtlCol="0">
            <a:spAutoFit/>
          </a:bodyPr>
          <a:lstStyle/>
          <a:p>
            <a:r>
              <a:rPr lang="it-IT" sz="1000" dirty="0">
                <a:solidFill>
                  <a:schemeClr val="bg1"/>
                </a:solidFill>
                <a:latin typeface="Montserrat" panose="00000500000000000000" pitchFamily="2" charset="0"/>
              </a:rPr>
              <a:t>Fonte: </a:t>
            </a:r>
            <a:r>
              <a:rPr lang="it-IT" sz="1000" dirty="0">
                <a:solidFill>
                  <a:schemeClr val="bg1"/>
                </a:solidFill>
                <a:latin typeface="Montserrat" panose="00000500000000000000" pitchFamily="2" charset="0"/>
                <a:hlinkClick r:id="rId31">
                  <a:extLst>
                    <a:ext uri="{A12FA001-AC4F-418D-AE19-62706E023703}">
                      <ahyp:hlinkClr xmlns:ahyp="http://schemas.microsoft.com/office/drawing/2018/hyperlinkcolor" val="tx"/>
                    </a:ext>
                  </a:extLst>
                </a:hlinkClick>
              </a:rPr>
              <a:t>Outdoor Magazine</a:t>
            </a:r>
            <a:r>
              <a:rPr lang="it-IT" sz="1000" dirty="0">
                <a:solidFill>
                  <a:schemeClr val="bg1"/>
                </a:solidFill>
                <a:latin typeface="Montserrat" panose="00000500000000000000" pitchFamily="2" charset="0"/>
              </a:rPr>
              <a:t>.</a:t>
            </a:r>
          </a:p>
        </p:txBody>
      </p:sp>
    </p:spTree>
    <p:extLst>
      <p:ext uri="{BB962C8B-B14F-4D97-AF65-F5344CB8AC3E}">
        <p14:creationId xmlns:p14="http://schemas.microsoft.com/office/powerpoint/2010/main" val="5827153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p:cTn id="14" dur="500" fill="hold"/>
                                        <p:tgtEl>
                                          <p:spTgt spid="22"/>
                                        </p:tgtEl>
                                        <p:attrNameLst>
                                          <p:attrName>ppt_w</p:attrName>
                                        </p:attrNameLst>
                                      </p:cBhvr>
                                      <p:tavLst>
                                        <p:tav tm="0">
                                          <p:val>
                                            <p:fltVal val="0"/>
                                          </p:val>
                                        </p:tav>
                                        <p:tav tm="100000">
                                          <p:val>
                                            <p:strVal val="#ppt_w"/>
                                          </p:val>
                                        </p:tav>
                                      </p:tavLst>
                                    </p:anim>
                                    <p:anim calcmode="lin" valueType="num">
                                      <p:cBhvr>
                                        <p:cTn id="15" dur="500" fill="hold"/>
                                        <p:tgtEl>
                                          <p:spTgt spid="22"/>
                                        </p:tgtEl>
                                        <p:attrNameLst>
                                          <p:attrName>ppt_h</p:attrName>
                                        </p:attrNameLst>
                                      </p:cBhvr>
                                      <p:tavLst>
                                        <p:tav tm="0">
                                          <p:val>
                                            <p:fltVal val="0"/>
                                          </p:val>
                                        </p:tav>
                                        <p:tav tm="100000">
                                          <p:val>
                                            <p:strVal val="#ppt_h"/>
                                          </p:val>
                                        </p:tav>
                                      </p:tavLst>
                                    </p:anim>
                                    <p:animEffect transition="in" filter="fade">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49791"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49791"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49791"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 name="Elemento grafico 2" descr="Aggiorna con riempimento a tinta unita">
            <a:hlinkClick r:id="rId13" action="ppaction://hlinksldjump"/>
            <a:extLst>
              <a:ext uri="{FF2B5EF4-FFF2-40B4-BE49-F238E27FC236}">
                <a16:creationId xmlns:a16="http://schemas.microsoft.com/office/drawing/2014/main" id="{B2A6F4B5-349C-412C-809A-846FB7812872}"/>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95408"/>
            <a:ext cx="914400" cy="914400"/>
          </a:xfrm>
          <a:prstGeom prst="rect">
            <a:avLst/>
          </a:prstGeom>
        </p:spPr>
      </p:pic>
      <p:sp>
        <p:nvSpPr>
          <p:cNvPr id="30" name="Rettangolo 29">
            <a:extLst>
              <a:ext uri="{FF2B5EF4-FFF2-40B4-BE49-F238E27FC236}">
                <a16:creationId xmlns:a16="http://schemas.microsoft.com/office/drawing/2014/main" id="{95EE121A-CF2B-444D-89AF-087B2233E9B5}"/>
              </a:ext>
            </a:extLst>
          </p:cNvPr>
          <p:cNvSpPr/>
          <p:nvPr/>
        </p:nvSpPr>
        <p:spPr>
          <a:xfrm>
            <a:off x="1516052" y="1277048"/>
            <a:ext cx="2952731"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Cosa offre NaTour21?</a:t>
            </a:r>
          </a:p>
        </p:txBody>
      </p:sp>
      <p:sp>
        <p:nvSpPr>
          <p:cNvPr id="37" name="Rettangolo 36">
            <a:extLst>
              <a:ext uri="{FF2B5EF4-FFF2-40B4-BE49-F238E27FC236}">
                <a16:creationId xmlns:a16="http://schemas.microsoft.com/office/drawing/2014/main" id="{D0DBCB35-A77D-4B8E-B8FE-F97A56CA9671}"/>
              </a:ext>
            </a:extLst>
          </p:cNvPr>
          <p:cNvSpPr/>
          <p:nvPr/>
        </p:nvSpPr>
        <p:spPr>
          <a:xfrm>
            <a:off x="5735158" y="1277048"/>
            <a:ext cx="2462534"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Com’è composta?</a:t>
            </a:r>
          </a:p>
        </p:txBody>
      </p:sp>
      <p:sp>
        <p:nvSpPr>
          <p:cNvPr id="2" name="CasellaDiTesto 1">
            <a:extLst>
              <a:ext uri="{FF2B5EF4-FFF2-40B4-BE49-F238E27FC236}">
                <a16:creationId xmlns:a16="http://schemas.microsoft.com/office/drawing/2014/main" id="{29F09BAD-1CF4-40FE-9244-2D0B8641A108}"/>
              </a:ext>
            </a:extLst>
          </p:cNvPr>
          <p:cNvSpPr txBox="1"/>
          <p:nvPr/>
        </p:nvSpPr>
        <p:spPr>
          <a:xfrm>
            <a:off x="1683784" y="1773793"/>
            <a:ext cx="3269216" cy="4185761"/>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Autenticazione tramite social come Google e Facebook.</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e registrazione live di itinerari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di itinerari tramite nome ed una vasta gamma di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foto riguardanti itinerari presenti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Gestione di collezioni personali.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proprio profilo personale.</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Tanto altro ancora…</a:t>
            </a:r>
          </a:p>
        </p:txBody>
      </p:sp>
      <p:sp>
        <p:nvSpPr>
          <p:cNvPr id="6" name="CasellaDiTesto 5">
            <a:extLst>
              <a:ext uri="{FF2B5EF4-FFF2-40B4-BE49-F238E27FC236}">
                <a16:creationId xmlns:a16="http://schemas.microsoft.com/office/drawing/2014/main" id="{478D8B3B-0ED9-4E90-91EE-458ECE7523F3}"/>
              </a:ext>
            </a:extLst>
          </p:cNvPr>
          <p:cNvSpPr txBox="1"/>
          <p:nvPr/>
        </p:nvSpPr>
        <p:spPr>
          <a:xfrm>
            <a:off x="5857961" y="1773793"/>
            <a:ext cx="2529891" cy="3323987"/>
          </a:xfrm>
          <a:prstGeom prst="rect">
            <a:avLst/>
          </a:prstGeom>
          <a:noFill/>
        </p:spPr>
        <p:txBody>
          <a:bodyPr wrap="square" rtlCol="0">
            <a:spAutoFit/>
          </a:bodyPr>
          <a:lstStyle/>
          <a:p>
            <a:r>
              <a:rPr lang="it-IT" sz="1400" dirty="0">
                <a:solidFill>
                  <a:schemeClr val="bg1"/>
                </a:solidFill>
                <a:latin typeface="Montserrat" panose="00000500000000000000" pitchFamily="2" charset="0"/>
              </a:rPr>
              <a:t>Il sistema è formato da:</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back-end sicuro, performante e consistente che lavora per la comunicazione con il client, per la gestione, elaborazione e immagazzinamento dei dati.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modulo applicativo lato client user friendly che permette la visualizzazione dei dati all’utente.</a:t>
            </a:r>
          </a:p>
        </p:txBody>
      </p:sp>
    </p:spTree>
    <p:extLst>
      <p:ext uri="{BB962C8B-B14F-4D97-AF65-F5344CB8AC3E}">
        <p14:creationId xmlns:p14="http://schemas.microsoft.com/office/powerpoint/2010/main" val="17322670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555725" y="265601"/>
            <a:ext cx="1414368" cy="1414368"/>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10354780" y="1555770"/>
            <a:ext cx="1816257" cy="523220"/>
          </a:xfrm>
          <a:prstGeom prst="rect">
            <a:avLst/>
          </a:prstGeom>
          <a:noFill/>
        </p:spPr>
        <p:txBody>
          <a:bodyPr wrap="square">
            <a:spAutoFit/>
          </a:bodyPr>
          <a:lstStyle/>
          <a:p>
            <a:pPr algn="ctr"/>
            <a:r>
              <a:rPr lang="it-IT" sz="28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2898550"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1924331" y="1501254"/>
            <a:ext cx="5158857" cy="2893100"/>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Login e registrazione tramite account e social.</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un itinerario anche tramite file GPX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Registrazione di un itinerario live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tramite nomi e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Dettagli itinerario e aggiunta foto.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Profilo personale.</a:t>
            </a:r>
          </a:p>
          <a:p>
            <a:endParaRPr lang="it-IT" sz="1400" dirty="0">
              <a:solidFill>
                <a:schemeClr val="bg1"/>
              </a:solidFill>
              <a:latin typeface="Montserrat" panose="00000500000000000000" pitchFamily="2" charset="0"/>
            </a:endParaRPr>
          </a:p>
        </p:txBody>
      </p:sp>
      <p:pic>
        <p:nvPicPr>
          <p:cNvPr id="30" name="Elemento grafico 29" descr="Play con riempimento a tinta unita">
            <a:hlinkClick r:id="rId28" action="ppaction://hlinksldjump"/>
            <a:extLst>
              <a:ext uri="{FF2B5EF4-FFF2-40B4-BE49-F238E27FC236}">
                <a16:creationId xmlns:a16="http://schemas.microsoft.com/office/drawing/2014/main" id="{431BE2B8-FBAA-4227-B2D3-6B3A39DE302E}"/>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pic>
        <p:nvPicPr>
          <p:cNvPr id="15" name="Immagine 14" descr="Immagine che contiene testo, screenshot, monitor&#10;&#10;Descrizione generata automaticamente">
            <a:extLst>
              <a:ext uri="{FF2B5EF4-FFF2-40B4-BE49-F238E27FC236}">
                <a16:creationId xmlns:a16="http://schemas.microsoft.com/office/drawing/2014/main" id="{F962CD99-A7E1-42CB-B223-3668DC4F1FA1}"/>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7083188" y="484132"/>
            <a:ext cx="2789682" cy="5631753"/>
          </a:xfrm>
          <a:prstGeom prst="rect">
            <a:avLst/>
          </a:prstGeom>
        </p:spPr>
      </p:pic>
      <p:pic>
        <p:nvPicPr>
          <p:cNvPr id="19" name="Immagine 18" descr="Immagine che contiene testo&#10;&#10;Descrizione generata automaticamente">
            <a:extLst>
              <a:ext uri="{FF2B5EF4-FFF2-40B4-BE49-F238E27FC236}">
                <a16:creationId xmlns:a16="http://schemas.microsoft.com/office/drawing/2014/main" id="{3B2F53AD-0112-4D72-A01E-E0B14EB3CC68}"/>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7067155" y="496718"/>
            <a:ext cx="2790000" cy="5567051"/>
          </a:xfrm>
          <a:prstGeom prst="rect">
            <a:avLst/>
          </a:prstGeom>
        </p:spPr>
      </p:pic>
      <p:pic>
        <p:nvPicPr>
          <p:cNvPr id="22" name="Immagine 21" descr="Immagine che contiene mappa&#10;&#10;Descrizione generata automaticamente">
            <a:extLst>
              <a:ext uri="{FF2B5EF4-FFF2-40B4-BE49-F238E27FC236}">
                <a16:creationId xmlns:a16="http://schemas.microsoft.com/office/drawing/2014/main" id="{2ABE3424-3666-4978-9464-B050998CF2B6}"/>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7303294" y="1144877"/>
            <a:ext cx="2383631" cy="4217699"/>
          </a:xfrm>
          <a:prstGeom prst="rect">
            <a:avLst/>
          </a:prstGeom>
        </p:spPr>
      </p:pic>
      <p:pic>
        <p:nvPicPr>
          <p:cNvPr id="24" name="Immagine 23" descr="Immagine che contiene testo, elettronico, iPod, screenshot&#10;&#10;Descrizione generata automaticamente">
            <a:extLst>
              <a:ext uri="{FF2B5EF4-FFF2-40B4-BE49-F238E27FC236}">
                <a16:creationId xmlns:a16="http://schemas.microsoft.com/office/drawing/2014/main" id="{05D12B9F-880E-44C5-9171-E3780E514CB3}"/>
              </a:ext>
            </a:extLst>
          </p:cNvPr>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7075013" y="483754"/>
            <a:ext cx="2790000" cy="5592978"/>
          </a:xfrm>
          <a:prstGeom prst="rect">
            <a:avLst/>
          </a:prstGeom>
        </p:spPr>
      </p:pic>
      <p:pic>
        <p:nvPicPr>
          <p:cNvPr id="44" name="Immagine 43" descr="Immagine che contiene testo, elettronico, screenshot, cellulare&#10;&#10;Descrizione generata automaticamente">
            <a:extLst>
              <a:ext uri="{FF2B5EF4-FFF2-40B4-BE49-F238E27FC236}">
                <a16:creationId xmlns:a16="http://schemas.microsoft.com/office/drawing/2014/main" id="{CA0F9B33-44FB-4400-BD3D-C3A31517DFC6}"/>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7083188" y="496718"/>
            <a:ext cx="2772000" cy="5649100"/>
          </a:xfrm>
          <a:prstGeom prst="rect">
            <a:avLst/>
          </a:prstGeom>
        </p:spPr>
      </p:pic>
      <p:pic>
        <p:nvPicPr>
          <p:cNvPr id="46" name="Immagine 45" descr="Immagine che contiene testo&#10;&#10;Descrizione generata automaticamente">
            <a:extLst>
              <a:ext uri="{FF2B5EF4-FFF2-40B4-BE49-F238E27FC236}">
                <a16:creationId xmlns:a16="http://schemas.microsoft.com/office/drawing/2014/main" id="{E904A787-1351-4647-B70D-2DE501335602}"/>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7081221" y="483754"/>
            <a:ext cx="2790000" cy="5705319"/>
          </a:xfrm>
          <a:prstGeom prst="rect">
            <a:avLst/>
          </a:prstGeom>
        </p:spPr>
      </p:pic>
      <p:pic>
        <p:nvPicPr>
          <p:cNvPr id="48" name="Immagine 47" descr="Immagine che contiene testo, monitor, elettronico, screenshot&#10;&#10;Descrizione generata automaticamente">
            <a:extLst>
              <a:ext uri="{FF2B5EF4-FFF2-40B4-BE49-F238E27FC236}">
                <a16:creationId xmlns:a16="http://schemas.microsoft.com/office/drawing/2014/main" id="{EAFB9C99-CC7D-4EF6-AD04-83BE4E599AC6}"/>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7079572" y="496718"/>
            <a:ext cx="2790000" cy="5787409"/>
          </a:xfrm>
          <a:prstGeom prst="rect">
            <a:avLst/>
          </a:prstGeom>
        </p:spPr>
      </p:pic>
      <p:pic>
        <p:nvPicPr>
          <p:cNvPr id="50" name="Immagine 49" descr="Immagine che contiene testo, elettronico, screenshot, iPod&#10;&#10;Descrizione generata automaticamente">
            <a:extLst>
              <a:ext uri="{FF2B5EF4-FFF2-40B4-BE49-F238E27FC236}">
                <a16:creationId xmlns:a16="http://schemas.microsoft.com/office/drawing/2014/main" id="{FA31C77D-ACC9-48D6-A4FF-A2D3B30E6084}"/>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7047596" y="510452"/>
            <a:ext cx="2857249" cy="5788800"/>
          </a:xfrm>
          <a:prstGeom prst="rect">
            <a:avLst/>
          </a:prstGeom>
        </p:spPr>
      </p:pic>
      <p:pic>
        <p:nvPicPr>
          <p:cNvPr id="54" name="Immagine 53" descr="Immagine che contiene testo&#10;&#10;Descrizione generata automaticamente">
            <a:extLst>
              <a:ext uri="{FF2B5EF4-FFF2-40B4-BE49-F238E27FC236}">
                <a16:creationId xmlns:a16="http://schemas.microsoft.com/office/drawing/2014/main" id="{F258F238-A3CD-481C-A4B1-894F8663DC24}"/>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7035450" y="510452"/>
            <a:ext cx="2867475" cy="5788800"/>
          </a:xfrm>
          <a:prstGeom prst="rect">
            <a:avLst/>
          </a:prstGeom>
        </p:spPr>
      </p:pic>
      <p:pic>
        <p:nvPicPr>
          <p:cNvPr id="56" name="Immagine 55" descr="Immagine che contiene testo, screenshot, iPod, elettronico&#10;&#10;Descrizione generata automaticamente">
            <a:extLst>
              <a:ext uri="{FF2B5EF4-FFF2-40B4-BE49-F238E27FC236}">
                <a16:creationId xmlns:a16="http://schemas.microsoft.com/office/drawing/2014/main" id="{A6A39FFF-AAD8-4BE6-AAEF-58C9DAE38727}"/>
              </a:ext>
            </a:extLst>
          </p:cNvPr>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7080906" y="512594"/>
            <a:ext cx="2814186" cy="5788800"/>
          </a:xfrm>
          <a:prstGeom prst="rect">
            <a:avLst/>
          </a:prstGeom>
        </p:spPr>
      </p:pic>
      <p:pic>
        <p:nvPicPr>
          <p:cNvPr id="58" name="Immagine 57" descr="Immagine che contiene testo, screenshot, monitor&#10;&#10;Descrizione generata automaticamente">
            <a:extLst>
              <a:ext uri="{FF2B5EF4-FFF2-40B4-BE49-F238E27FC236}">
                <a16:creationId xmlns:a16="http://schemas.microsoft.com/office/drawing/2014/main" id="{852E4C1A-F178-4175-8130-3AAB7D4A3BC4}"/>
              </a:ext>
            </a:extLst>
          </p:cNvPr>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7044112" y="541047"/>
            <a:ext cx="2864215" cy="5788800"/>
          </a:xfrm>
          <a:prstGeom prst="rect">
            <a:avLst/>
          </a:prstGeom>
        </p:spPr>
      </p:pic>
      <p:pic>
        <p:nvPicPr>
          <p:cNvPr id="60" name="Immagine 59" descr="Immagine che contiene testo, elettronico, screenshot, iPod&#10;&#10;Descrizione generata automaticamente">
            <a:extLst>
              <a:ext uri="{FF2B5EF4-FFF2-40B4-BE49-F238E27FC236}">
                <a16:creationId xmlns:a16="http://schemas.microsoft.com/office/drawing/2014/main" id="{0A9DB5A9-6447-431C-BD79-7AB186345479}"/>
              </a:ext>
            </a:extLst>
          </p:cNvPr>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7071153" y="556606"/>
            <a:ext cx="2810359" cy="5788800"/>
          </a:xfrm>
          <a:prstGeom prst="rect">
            <a:avLst/>
          </a:prstGeom>
        </p:spPr>
      </p:pic>
      <p:pic>
        <p:nvPicPr>
          <p:cNvPr id="64" name="Immagine 63" descr="Immagine che contiene testo&#10;&#10;Descrizione generata automaticamente">
            <a:extLst>
              <a:ext uri="{FF2B5EF4-FFF2-40B4-BE49-F238E27FC236}">
                <a16:creationId xmlns:a16="http://schemas.microsoft.com/office/drawing/2014/main" id="{8A77A7B9-4F16-4BB8-BEC8-56611D0A8D4A}"/>
              </a:ext>
            </a:extLst>
          </p:cNvPr>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7082719" y="543189"/>
            <a:ext cx="2783207" cy="5788800"/>
          </a:xfrm>
          <a:prstGeom prst="rect">
            <a:avLst/>
          </a:prstGeom>
        </p:spPr>
      </p:pic>
      <p:sp>
        <p:nvSpPr>
          <p:cNvPr id="65" name="Rettangolo 64">
            <a:extLst>
              <a:ext uri="{FF2B5EF4-FFF2-40B4-BE49-F238E27FC236}">
                <a16:creationId xmlns:a16="http://schemas.microsoft.com/office/drawing/2014/main" id="{50596C38-8163-470A-9C37-CA81EBFEA180}"/>
              </a:ext>
            </a:extLst>
          </p:cNvPr>
          <p:cNvSpPr/>
          <p:nvPr/>
        </p:nvSpPr>
        <p:spPr>
          <a:xfrm>
            <a:off x="9845297" y="583789"/>
            <a:ext cx="86587" cy="3699409"/>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Rettangolo 65">
            <a:extLst>
              <a:ext uri="{FF2B5EF4-FFF2-40B4-BE49-F238E27FC236}">
                <a16:creationId xmlns:a16="http://schemas.microsoft.com/office/drawing/2014/main" id="{A6284D88-D51A-4B9C-BD63-84ABD39E6105}"/>
              </a:ext>
            </a:extLst>
          </p:cNvPr>
          <p:cNvSpPr/>
          <p:nvPr/>
        </p:nvSpPr>
        <p:spPr>
          <a:xfrm rot="2576110">
            <a:off x="9654172" y="338426"/>
            <a:ext cx="477143" cy="347734"/>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6291718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fade">
                                      <p:cBhvr>
                                        <p:cTn id="42" dur="500"/>
                                        <p:tgtEl>
                                          <p:spTgt spid="5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6"/>
                                        </p:tgtEl>
                                        <p:attrNameLst>
                                          <p:attrName>style.visibility</p:attrName>
                                        </p:attrNameLst>
                                      </p:cBhvr>
                                      <p:to>
                                        <p:strVal val="visible"/>
                                      </p:to>
                                    </p:set>
                                    <p:animEffect transition="in" filter="fade">
                                      <p:cBhvr>
                                        <p:cTn id="52" dur="500"/>
                                        <p:tgtEl>
                                          <p:spTgt spid="5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4"/>
                                        </p:tgtEl>
                                        <p:attrNameLst>
                                          <p:attrName>style.visibility</p:attrName>
                                        </p:attrNameLst>
                                      </p:cBhvr>
                                      <p:to>
                                        <p:strVal val="visible"/>
                                      </p:to>
                                    </p:set>
                                    <p:animEffect transition="in" filter="fade">
                                      <p:cBhvr>
                                        <p:cTn id="6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6043001"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Tecnologie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2019864" y="150338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RXJava – Reactive Extensions Java</a:t>
            </a:r>
          </a:p>
          <a:p>
            <a:r>
              <a:rPr lang="it-IT" sz="1400" dirty="0">
                <a:solidFill>
                  <a:schemeClr val="bg1"/>
                </a:solidFill>
                <a:latin typeface="Montserrat" panose="00000500000000000000" pitchFamily="2" charset="0"/>
              </a:rPr>
              <a:t>Supporto al paradigma reattivo. </a:t>
            </a:r>
          </a:p>
        </p:txBody>
      </p:sp>
      <p:sp>
        <p:nvSpPr>
          <p:cNvPr id="37" name="CasellaDiTesto 36">
            <a:extLst>
              <a:ext uri="{FF2B5EF4-FFF2-40B4-BE49-F238E27FC236}">
                <a16:creationId xmlns:a16="http://schemas.microsoft.com/office/drawing/2014/main" id="{6B5B6BBF-E848-4C89-B18D-CFCD4F0BB14B}"/>
              </a:ext>
            </a:extLst>
          </p:cNvPr>
          <p:cNvSpPr txBox="1"/>
          <p:nvPr/>
        </p:nvSpPr>
        <p:spPr>
          <a:xfrm>
            <a:off x="1997867" y="262042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Retrofit</a:t>
            </a:r>
          </a:p>
          <a:p>
            <a:r>
              <a:rPr lang="it-IT" sz="1400" dirty="0">
                <a:solidFill>
                  <a:schemeClr val="bg1"/>
                </a:solidFill>
                <a:latin typeface="Montserrat" panose="00000500000000000000" pitchFamily="2" charset="0"/>
              </a:rPr>
              <a:t>Supporto per le richieste HTTP.</a:t>
            </a:r>
          </a:p>
        </p:txBody>
      </p:sp>
      <p:sp>
        <p:nvSpPr>
          <p:cNvPr id="44" name="CasellaDiTesto 43">
            <a:extLst>
              <a:ext uri="{FF2B5EF4-FFF2-40B4-BE49-F238E27FC236}">
                <a16:creationId xmlns:a16="http://schemas.microsoft.com/office/drawing/2014/main" id="{D33B2638-5081-4274-B1C8-3F51DF03D83B}"/>
              </a:ext>
            </a:extLst>
          </p:cNvPr>
          <p:cNvSpPr txBox="1"/>
          <p:nvPr/>
        </p:nvSpPr>
        <p:spPr>
          <a:xfrm>
            <a:off x="2025204" y="4619454"/>
            <a:ext cx="4948802" cy="1708160"/>
          </a:xfrm>
          <a:prstGeom prst="rect">
            <a:avLst/>
          </a:prstGeom>
          <a:noFill/>
        </p:spPr>
        <p:txBody>
          <a:bodyPr wrap="square" rtlCol="0">
            <a:spAutoFit/>
          </a:bodyPr>
          <a:lstStyle/>
          <a:p>
            <a:r>
              <a:rPr lang="it-IT" sz="2100" dirty="0">
                <a:solidFill>
                  <a:schemeClr val="bg1"/>
                </a:solidFill>
                <a:latin typeface="Montserrat" panose="00000500000000000000" pitchFamily="2" charset="0"/>
              </a:rPr>
              <a:t>Altri: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Glide – rendering delle immagini.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Amplify framework – supporto per </a:t>
            </a:r>
            <a:r>
              <a:rPr lang="it-IT" sz="1400" dirty="0" err="1">
                <a:solidFill>
                  <a:schemeClr val="bg1"/>
                </a:solidFill>
                <a:latin typeface="Montserrat" panose="00000500000000000000" pitchFamily="2" charset="0"/>
              </a:rPr>
              <a:t>aws</a:t>
            </a:r>
            <a:r>
              <a:rPr lang="it-IT" sz="1400" dirty="0">
                <a:solidFill>
                  <a:schemeClr val="bg1"/>
                </a:solidFill>
                <a:latin typeface="Montserrat" panose="00000500000000000000" pitchFamily="2" charset="0"/>
              </a:rPr>
              <a:t>.</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Toasty -  libreria per toast personalizzati.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GSON Converter – parsing degli oggetti Json.</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GPX Parser – libreria per la traduzione di file GPX.</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 . .</a:t>
            </a:r>
          </a:p>
        </p:txBody>
      </p:sp>
      <p:sp>
        <p:nvSpPr>
          <p:cNvPr id="45" name="CasellaDiTesto 44">
            <a:extLst>
              <a:ext uri="{FF2B5EF4-FFF2-40B4-BE49-F238E27FC236}">
                <a16:creationId xmlns:a16="http://schemas.microsoft.com/office/drawing/2014/main" id="{F3D7DE9F-C114-40AD-8FC9-42B25C66ADA6}"/>
              </a:ext>
            </a:extLst>
          </p:cNvPr>
          <p:cNvSpPr txBox="1"/>
          <p:nvPr/>
        </p:nvSpPr>
        <p:spPr>
          <a:xfrm>
            <a:off x="2019864" y="3648681"/>
            <a:ext cx="4954142"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OSM – Open Street Map</a:t>
            </a:r>
          </a:p>
          <a:p>
            <a:r>
              <a:rPr lang="it-IT" sz="1400" dirty="0">
                <a:solidFill>
                  <a:schemeClr val="bg1"/>
                </a:solidFill>
                <a:latin typeface="Montserrat" panose="00000500000000000000" pitchFamily="2" charset="0"/>
              </a:rPr>
              <a:t>Libreria per la gestione e visualizzazione delle mappe.</a:t>
            </a:r>
          </a:p>
        </p:txBody>
      </p:sp>
      <p:pic>
        <p:nvPicPr>
          <p:cNvPr id="46" name="Elemento grafico 45" descr="Aggiorna con riempimento a tinta unita">
            <a:hlinkClick r:id="rId19" action="ppaction://hlinksldjump"/>
            <a:extLst>
              <a:ext uri="{FF2B5EF4-FFF2-40B4-BE49-F238E27FC236}">
                <a16:creationId xmlns:a16="http://schemas.microsoft.com/office/drawing/2014/main" id="{F9AC578A-463F-44A3-B75C-B05C95B511C3}"/>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29950" y="5752208"/>
            <a:ext cx="965886" cy="914400"/>
          </a:xfrm>
          <a:prstGeom prst="rect">
            <a:avLst/>
          </a:prstGeom>
        </p:spPr>
      </p:pic>
    </p:spTree>
    <p:extLst>
      <p:ext uri="{BB962C8B-B14F-4D97-AF65-F5344CB8AC3E}">
        <p14:creationId xmlns:p14="http://schemas.microsoft.com/office/powerpoint/2010/main" val="36890542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69124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536317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85272218-417E-41B8-9FD4-40AB64C9092F}"/>
              </a:ext>
            </a:extLst>
          </p:cNvPr>
          <p:cNvSpPr txBox="1"/>
          <p:nvPr/>
        </p:nvSpPr>
        <p:spPr>
          <a:xfrm>
            <a:off x="2019864" y="146974"/>
            <a:ext cx="38456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Backend</a:t>
            </a:r>
          </a:p>
        </p:txBody>
      </p:sp>
      <p:sp>
        <p:nvSpPr>
          <p:cNvPr id="44" name="CasellaDiTesto 43">
            <a:extLst>
              <a:ext uri="{FF2B5EF4-FFF2-40B4-BE49-F238E27FC236}">
                <a16:creationId xmlns:a16="http://schemas.microsoft.com/office/drawing/2014/main" id="{BE753417-6AEF-4101-8164-C7FB24B09DB1}"/>
              </a:ext>
            </a:extLst>
          </p:cNvPr>
          <p:cNvSpPr txBox="1"/>
          <p:nvPr/>
        </p:nvSpPr>
        <p:spPr>
          <a:xfrm>
            <a:off x="2210480" y="2957365"/>
            <a:ext cx="7213739" cy="523220"/>
          </a:xfrm>
          <a:prstGeom prst="rect">
            <a:avLst/>
          </a:prstGeom>
          <a:noFill/>
        </p:spPr>
        <p:txBody>
          <a:bodyPr wrap="square" rtlCol="0">
            <a:spAutoFit/>
          </a:bodyPr>
          <a:lstStyle/>
          <a:p>
            <a:r>
              <a:rPr lang="it-IT" sz="1400" dirty="0">
                <a:solidFill>
                  <a:schemeClr val="bg1"/>
                </a:solidFill>
                <a:latin typeface="Montserrat" panose="00000500000000000000" pitchFamily="2" charset="0"/>
              </a:rPr>
              <a:t>Spring Boot semplifica la creazione di applicazioni basate su Spring autonome e di livello produttivo che puoi semplicemente «just run».</a:t>
            </a:r>
          </a:p>
        </p:txBody>
      </p:sp>
      <p:pic>
        <p:nvPicPr>
          <p:cNvPr id="17" name="Immagine 16">
            <a:extLst>
              <a:ext uri="{FF2B5EF4-FFF2-40B4-BE49-F238E27FC236}">
                <a16:creationId xmlns:a16="http://schemas.microsoft.com/office/drawing/2014/main" id="{78CC1454-FFEB-433B-BDC7-5E7485A54A2A}"/>
              </a:ext>
            </a:extLst>
          </p:cNvPr>
          <p:cNvPicPr>
            <a:picLocks noChangeAspect="1"/>
          </p:cNvPicPr>
          <p:nvPr/>
        </p:nvPicPr>
        <p:blipFill>
          <a:blip r:embed="rId28">
            <a:extLst>
              <a:ext uri="{BEBA8EAE-BF5A-486C-A8C5-ECC9F3942E4B}">
                <a14:imgProps xmlns:a14="http://schemas.microsoft.com/office/drawing/2010/main">
                  <a14:imgLayer r:embed="rId29">
                    <a14:imgEffect>
                      <a14:backgroundRemoval t="9816" b="89571" l="1935" r="95806">
                        <a14:foregroundMark x1="6774" y1="55215" x2="6774" y2="55215"/>
                        <a14:foregroundMark x1="2258" y1="49080" x2="2258" y2="49080"/>
                        <a14:foregroundMark x1="43871" y1="63804" x2="43871" y2="63804"/>
                        <a14:foregroundMark x1="56452" y1="68098" x2="56452" y2="68098"/>
                        <a14:foregroundMark x1="61290" y1="67485" x2="61290" y2="67485"/>
                        <a14:foregroundMark x1="72903" y1="65644" x2="72903" y2="65644"/>
                        <a14:foregroundMark x1="41935" y1="41718" x2="42258" y2="41718"/>
                        <a14:foregroundMark x1="49355" y1="40491" x2="49355" y2="40491"/>
                        <a14:foregroundMark x1="63226" y1="33742" x2="63226" y2="33742"/>
                        <a14:foregroundMark x1="71613" y1="30675" x2="71613" y2="30675"/>
                        <a14:foregroundMark x1="70968" y1="13497" x2="70968" y2="13497"/>
                        <a14:foregroundMark x1="71290" y1="20859" x2="71290" y2="20859"/>
                        <a14:foregroundMark x1="74516" y1="31288" x2="74516" y2="31288"/>
                        <a14:foregroundMark x1="87419" y1="33129" x2="87419" y2="33129"/>
                        <a14:foregroundMark x1="95806" y1="37423" x2="95806" y2="37423"/>
                      </a14:backgroundRemoval>
                    </a14:imgEffect>
                  </a14:imgLayer>
                </a14:imgProps>
              </a:ext>
              <a:ext uri="{28A0092B-C50C-407E-A947-70E740481C1C}">
                <a14:useLocalDpi xmlns:a14="http://schemas.microsoft.com/office/drawing/2010/main" val="0"/>
              </a:ext>
            </a:extLst>
          </a:blip>
          <a:stretch>
            <a:fillRect/>
          </a:stretch>
        </p:blipFill>
        <p:spPr>
          <a:xfrm>
            <a:off x="4619625" y="1204827"/>
            <a:ext cx="2952750" cy="1552575"/>
          </a:xfrm>
          <a:prstGeom prst="rect">
            <a:avLst/>
          </a:prstGeom>
        </p:spPr>
      </p:pic>
      <p:sp>
        <p:nvSpPr>
          <p:cNvPr id="46" name="CasellaDiTesto 45">
            <a:extLst>
              <a:ext uri="{FF2B5EF4-FFF2-40B4-BE49-F238E27FC236}">
                <a16:creationId xmlns:a16="http://schemas.microsoft.com/office/drawing/2014/main" id="{BABC60C3-E6BC-4614-A8D6-A6101316E76C}"/>
              </a:ext>
            </a:extLst>
          </p:cNvPr>
          <p:cNvSpPr txBox="1"/>
          <p:nvPr/>
        </p:nvSpPr>
        <p:spPr>
          <a:xfrm>
            <a:off x="2990510" y="6049208"/>
            <a:ext cx="6871623"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Risparmio sui tempi di produzione, veloce e</a:t>
            </a:r>
            <a:r>
              <a:rPr lang="it-IT" sz="1400" dirty="0">
                <a:solidFill>
                  <a:schemeClr val="bg1"/>
                </a:solidFill>
                <a:latin typeface="Montserrat" panose="00000500000000000000" pitchFamily="2" charset="0"/>
              </a:rPr>
              <a:t> efficiente tramite MVC Pattern</a:t>
            </a:r>
          </a:p>
        </p:txBody>
      </p:sp>
      <p:sp>
        <p:nvSpPr>
          <p:cNvPr id="47" name="CasellaDiTesto 46">
            <a:extLst>
              <a:ext uri="{FF2B5EF4-FFF2-40B4-BE49-F238E27FC236}">
                <a16:creationId xmlns:a16="http://schemas.microsoft.com/office/drawing/2014/main" id="{69FAA3C6-2DDF-40F6-AA18-168C155B17F0}"/>
              </a:ext>
            </a:extLst>
          </p:cNvPr>
          <p:cNvSpPr txBox="1"/>
          <p:nvPr/>
        </p:nvSpPr>
        <p:spPr>
          <a:xfrm rot="20966354">
            <a:off x="1908544" y="5091862"/>
            <a:ext cx="3973805"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Compatibile con qua</a:t>
            </a:r>
            <a:r>
              <a:rPr lang="it-IT" sz="1400" dirty="0">
                <a:solidFill>
                  <a:schemeClr val="bg1"/>
                </a:solidFill>
                <a:latin typeface="Montserrat" panose="00000500000000000000" pitchFamily="2" charset="0"/>
              </a:rPr>
              <a:t>si la totalità dei JDBC</a:t>
            </a:r>
          </a:p>
        </p:txBody>
      </p:sp>
      <p:sp>
        <p:nvSpPr>
          <p:cNvPr id="48" name="CasellaDiTesto 47">
            <a:extLst>
              <a:ext uri="{FF2B5EF4-FFF2-40B4-BE49-F238E27FC236}">
                <a16:creationId xmlns:a16="http://schemas.microsoft.com/office/drawing/2014/main" id="{29148B54-2148-44F5-8A08-697201AF5A4C}"/>
              </a:ext>
            </a:extLst>
          </p:cNvPr>
          <p:cNvSpPr txBox="1"/>
          <p:nvPr/>
        </p:nvSpPr>
        <p:spPr>
          <a:xfrm rot="20785221">
            <a:off x="2131924" y="4201869"/>
            <a:ext cx="2445470" cy="307777"/>
          </a:xfrm>
          <a:prstGeom prst="rect">
            <a:avLst/>
          </a:prstGeom>
          <a:noFill/>
        </p:spPr>
        <p:txBody>
          <a:bodyPr wrap="square">
            <a:spAutoFit/>
          </a:bodyPr>
          <a:lstStyle/>
          <a:p>
            <a:r>
              <a:rPr lang="it-IT" sz="1400" dirty="0">
                <a:solidFill>
                  <a:schemeClr val="bg1"/>
                </a:solidFill>
                <a:latin typeface="Montserrat" panose="00000500000000000000" pitchFamily="2" charset="0"/>
              </a:rPr>
              <a:t>E’ un framework di Java</a:t>
            </a:r>
            <a:endParaRPr lang="it-IT" sz="1400" b="0" i="0" dirty="0">
              <a:solidFill>
                <a:schemeClr val="bg1"/>
              </a:solidFill>
              <a:effectLst/>
              <a:latin typeface="Montserrat" panose="00000500000000000000" pitchFamily="2" charset="0"/>
            </a:endParaRPr>
          </a:p>
        </p:txBody>
      </p:sp>
      <p:sp>
        <p:nvSpPr>
          <p:cNvPr id="49" name="CasellaDiTesto 48">
            <a:extLst>
              <a:ext uri="{FF2B5EF4-FFF2-40B4-BE49-F238E27FC236}">
                <a16:creationId xmlns:a16="http://schemas.microsoft.com/office/drawing/2014/main" id="{E08C237C-973D-420C-AF44-6CD3508DC577}"/>
              </a:ext>
            </a:extLst>
          </p:cNvPr>
          <p:cNvSpPr txBox="1"/>
          <p:nvPr/>
        </p:nvSpPr>
        <p:spPr>
          <a:xfrm rot="928404">
            <a:off x="8252542" y="4360911"/>
            <a:ext cx="3091389" cy="307777"/>
          </a:xfrm>
          <a:prstGeom prst="rect">
            <a:avLst/>
          </a:prstGeom>
          <a:noFill/>
        </p:spPr>
        <p:txBody>
          <a:bodyPr wrap="square" rtlCol="0">
            <a:spAutoFit/>
          </a:bodyPr>
          <a:lstStyle/>
          <a:p>
            <a:r>
              <a:rPr lang="it-IT" sz="1400" dirty="0">
                <a:solidFill>
                  <a:schemeClr val="bg1"/>
                </a:solidFill>
                <a:latin typeface="Montserrat" panose="00000500000000000000" pitchFamily="2" charset="0"/>
              </a:rPr>
              <a:t>Efficiente per le creare REST API</a:t>
            </a:r>
          </a:p>
        </p:txBody>
      </p:sp>
      <p:sp>
        <p:nvSpPr>
          <p:cNvPr id="2" name="CasellaDiTesto 1">
            <a:extLst>
              <a:ext uri="{FF2B5EF4-FFF2-40B4-BE49-F238E27FC236}">
                <a16:creationId xmlns:a16="http://schemas.microsoft.com/office/drawing/2014/main" id="{B72F950C-0D0F-4976-A687-A2030E40ADCF}"/>
              </a:ext>
            </a:extLst>
          </p:cNvPr>
          <p:cNvSpPr txBox="1"/>
          <p:nvPr/>
        </p:nvSpPr>
        <p:spPr>
          <a:xfrm>
            <a:off x="5445122" y="3919076"/>
            <a:ext cx="1962397" cy="523220"/>
          </a:xfrm>
          <a:prstGeom prst="rect">
            <a:avLst/>
          </a:prstGeom>
          <a:noFill/>
        </p:spPr>
        <p:txBody>
          <a:bodyPr wrap="none" rtlCol="0">
            <a:spAutoFit/>
          </a:bodyPr>
          <a:lstStyle/>
          <a:p>
            <a:r>
              <a:rPr lang="it-IT" sz="1400" dirty="0">
                <a:solidFill>
                  <a:schemeClr val="bg1"/>
                </a:solidFill>
                <a:latin typeface="Montserrat" panose="00000500000000000000" pitchFamily="2" charset="0"/>
              </a:rPr>
              <a:t>S</a:t>
            </a:r>
            <a:r>
              <a:rPr lang="it-IT" sz="1400" b="0" i="0" dirty="0">
                <a:solidFill>
                  <a:schemeClr val="bg1"/>
                </a:solidFill>
                <a:effectLst/>
                <a:latin typeface="Montserrat" panose="00000500000000000000" pitchFamily="2" charset="0"/>
              </a:rPr>
              <a:t>emplice scalabilità</a:t>
            </a:r>
            <a:endParaRPr lang="it-IT" sz="1400" dirty="0">
              <a:solidFill>
                <a:schemeClr val="bg1"/>
              </a:solidFill>
              <a:latin typeface="Montserrat" panose="00000500000000000000" pitchFamily="2" charset="0"/>
            </a:endParaRPr>
          </a:p>
          <a:p>
            <a:endParaRPr lang="it-IT" sz="1400" dirty="0"/>
          </a:p>
        </p:txBody>
      </p:sp>
      <p:sp>
        <p:nvSpPr>
          <p:cNvPr id="3" name="CasellaDiTesto 2">
            <a:extLst>
              <a:ext uri="{FF2B5EF4-FFF2-40B4-BE49-F238E27FC236}">
                <a16:creationId xmlns:a16="http://schemas.microsoft.com/office/drawing/2014/main" id="{E5450FCF-8F68-4F6F-830D-FCAEAFD53087}"/>
              </a:ext>
            </a:extLst>
          </p:cNvPr>
          <p:cNvSpPr txBox="1"/>
          <p:nvPr/>
        </p:nvSpPr>
        <p:spPr>
          <a:xfrm rot="801151">
            <a:off x="7120703" y="5130023"/>
            <a:ext cx="3658374" cy="307777"/>
          </a:xfrm>
          <a:prstGeom prst="rect">
            <a:avLst/>
          </a:prstGeom>
          <a:noFill/>
        </p:spPr>
        <p:txBody>
          <a:bodyPr wrap="none" rtlCol="0">
            <a:spAutoFit/>
          </a:bodyPr>
          <a:lstStyle/>
          <a:p>
            <a:pPr algn="just"/>
            <a:r>
              <a:rPr lang="it-IT" sz="1400" dirty="0">
                <a:solidFill>
                  <a:schemeClr val="bg1"/>
                </a:solidFill>
                <a:latin typeface="Montserrat" panose="00000500000000000000" pitchFamily="2" charset="0"/>
                <a:cs typeface="Mongolian Baiti" panose="03000500000000000000" pitchFamily="66" charset="0"/>
              </a:rPr>
              <a:t>Grande varietà di moduli ed estensioni</a:t>
            </a:r>
          </a:p>
        </p:txBody>
      </p:sp>
    </p:spTree>
    <p:extLst>
      <p:ext uri="{BB962C8B-B14F-4D97-AF65-F5344CB8AC3E}">
        <p14:creationId xmlns:p14="http://schemas.microsoft.com/office/powerpoint/2010/main" val="42463941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ppt_x"/>
                                          </p:val>
                                        </p:tav>
                                        <p:tav tm="100000">
                                          <p:val>
                                            <p:strVal val="#ppt_x"/>
                                          </p:val>
                                        </p:tav>
                                      </p:tavLst>
                                    </p:anim>
                                    <p:anim calcmode="lin" valueType="num">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1000"/>
                                        <p:tgtEl>
                                          <p:spTgt spid="47"/>
                                        </p:tgtEl>
                                      </p:cBhvr>
                                    </p:animEffect>
                                    <p:anim calcmode="lin" valueType="num">
                                      <p:cBhvr>
                                        <p:cTn id="27" dur="1000" fill="hold"/>
                                        <p:tgtEl>
                                          <p:spTgt spid="47"/>
                                        </p:tgtEl>
                                        <p:attrNameLst>
                                          <p:attrName>ppt_x</p:attrName>
                                        </p:attrNameLst>
                                      </p:cBhvr>
                                      <p:tavLst>
                                        <p:tav tm="0">
                                          <p:val>
                                            <p:strVal val="#ppt_x"/>
                                          </p:val>
                                        </p:tav>
                                        <p:tav tm="100000">
                                          <p:val>
                                            <p:strVal val="#ppt_x"/>
                                          </p:val>
                                        </p:tav>
                                      </p:tavLst>
                                    </p:anim>
                                    <p:anim calcmode="lin" valueType="num">
                                      <p:cBhvr>
                                        <p:cTn id="28"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down)">
                                      <p:cBhvr>
                                        <p:cTn id="3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7" name="Graphic 5">
            <a:hlinkClick r:id="rId28" action="ppaction://hlinksldjump"/>
            <a:extLst>
              <a:ext uri="{FF2B5EF4-FFF2-40B4-BE49-F238E27FC236}">
                <a16:creationId xmlns:a16="http://schemas.microsoft.com/office/drawing/2014/main" id="{38622D4A-AB16-E74E-A250-BDBAAFFAA603}"/>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4455685"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Graphic 6">
            <a:hlinkClick r:id="rId30" action="ppaction://hlinksldjump"/>
            <a:extLst>
              <a:ext uri="{FF2B5EF4-FFF2-40B4-BE49-F238E27FC236}">
                <a16:creationId xmlns:a16="http://schemas.microsoft.com/office/drawing/2014/main" id="{2A0D6FEB-F430-4021-8492-F2226AC514F7}"/>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6580239"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Graphic 10">
            <a:hlinkClick r:id="rId32" action="ppaction://hlinksldjump"/>
            <a:extLst>
              <a:ext uri="{FF2B5EF4-FFF2-40B4-BE49-F238E27FC236}">
                <a16:creationId xmlns:a16="http://schemas.microsoft.com/office/drawing/2014/main" id="{587B5215-3816-4FF4-BA09-692830690C1B}"/>
              </a:ext>
            </a:extLst>
          </p:cNvPr>
          <p:cNvPicPr>
            <a:picLocks noChangeAspect="1" noChangeArrowheads="1"/>
          </p:cNvPicPr>
          <p:nvPr/>
        </p:nvPicPr>
        <p:blipFill>
          <a:blip r:embed="rId33"/>
          <a:srcRect/>
          <a:stretch/>
        </p:blipFill>
        <p:spPr bwMode="auto">
          <a:xfrm>
            <a:off x="2882692"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Graphic 17">
            <a:hlinkClick r:id="rId34" action="ppaction://hlinksldjump"/>
            <a:extLst>
              <a:ext uri="{FF2B5EF4-FFF2-40B4-BE49-F238E27FC236}">
                <a16:creationId xmlns:a16="http://schemas.microsoft.com/office/drawing/2014/main" id="{6DACB295-EBA6-498B-928C-7272338E2AE1}"/>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8369507"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Graphic 8">
            <a:hlinkClick r:id="rId36" action="ppaction://hlinksldjump"/>
            <a:extLst>
              <a:ext uri="{FF2B5EF4-FFF2-40B4-BE49-F238E27FC236}">
                <a16:creationId xmlns:a16="http://schemas.microsoft.com/office/drawing/2014/main" id="{EA566FFB-E6FC-4D8E-AEB7-25CB439DE6C2}"/>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5579007" y="1136968"/>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Immagine 21">
            <a:extLst>
              <a:ext uri="{FF2B5EF4-FFF2-40B4-BE49-F238E27FC236}">
                <a16:creationId xmlns:a16="http://schemas.microsoft.com/office/drawing/2014/main" id="{92A05C19-AE3E-42AB-B963-A93989A2A700}"/>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4464646" y="2764454"/>
            <a:ext cx="3084907" cy="1627647"/>
          </a:xfrm>
          <a:prstGeom prst="rect">
            <a:avLst/>
          </a:prstGeom>
        </p:spPr>
      </p:pic>
      <p:cxnSp>
        <p:nvCxnSpPr>
          <p:cNvPr id="24" name="Connettore diritto 23">
            <a:extLst>
              <a:ext uri="{FF2B5EF4-FFF2-40B4-BE49-F238E27FC236}">
                <a16:creationId xmlns:a16="http://schemas.microsoft.com/office/drawing/2014/main" id="{1D466063-B99E-468D-8FC9-113FD5D95F7B}"/>
              </a:ext>
            </a:extLst>
          </p:cNvPr>
          <p:cNvCxnSpPr>
            <a:cxnSpLocks/>
            <a:stCxn id="46" idx="1"/>
          </p:cNvCxnSpPr>
          <p:nvPr/>
        </p:nvCxnSpPr>
        <p:spPr>
          <a:xfrm flipH="1">
            <a:off x="6961239" y="3578277"/>
            <a:ext cx="1408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Connettore 2 47">
            <a:extLst>
              <a:ext uri="{FF2B5EF4-FFF2-40B4-BE49-F238E27FC236}">
                <a16:creationId xmlns:a16="http://schemas.microsoft.com/office/drawing/2014/main" id="{1D2F7971-43D8-424C-A977-F0EC43CE6571}"/>
              </a:ext>
            </a:extLst>
          </p:cNvPr>
          <p:cNvCxnSpPr>
            <a:cxnSpLocks/>
            <a:stCxn id="45" idx="3"/>
          </p:cNvCxnSpPr>
          <p:nvPr/>
        </p:nvCxnSpPr>
        <p:spPr>
          <a:xfrm>
            <a:off x="3644692" y="3578277"/>
            <a:ext cx="1426137" cy="0"/>
          </a:xfrm>
          <a:prstGeom prst="straightConnector1">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Connettore diritto 60">
            <a:extLst>
              <a:ext uri="{FF2B5EF4-FFF2-40B4-BE49-F238E27FC236}">
                <a16:creationId xmlns:a16="http://schemas.microsoft.com/office/drawing/2014/main" id="{23CA4AAF-6E61-4BFB-86A0-434125E70FAD}"/>
              </a:ext>
            </a:extLst>
          </p:cNvPr>
          <p:cNvCxnSpPr>
            <a:cxnSpLocks/>
          </p:cNvCxnSpPr>
          <p:nvPr/>
        </p:nvCxnSpPr>
        <p:spPr>
          <a:xfrm>
            <a:off x="5960007" y="1913716"/>
            <a:ext cx="0" cy="10359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FB12C281-38CE-4F76-B223-67235B87EBE3}"/>
              </a:ext>
            </a:extLst>
          </p:cNvPr>
          <p:cNvCxnSpPr/>
          <p:nvPr/>
        </p:nvCxnSpPr>
        <p:spPr>
          <a:xfrm flipH="1">
            <a:off x="4837471" y="4232787"/>
            <a:ext cx="840658" cy="1072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Connettore diritto 65">
            <a:extLst>
              <a:ext uri="{FF2B5EF4-FFF2-40B4-BE49-F238E27FC236}">
                <a16:creationId xmlns:a16="http://schemas.microsoft.com/office/drawing/2014/main" id="{334AF501-39B6-4C1C-B46C-256FC2B9ADB5}"/>
              </a:ext>
            </a:extLst>
          </p:cNvPr>
          <p:cNvCxnSpPr>
            <a:cxnSpLocks/>
            <a:endCxn id="44" idx="0"/>
          </p:cNvCxnSpPr>
          <p:nvPr/>
        </p:nvCxnSpPr>
        <p:spPr>
          <a:xfrm>
            <a:off x="6348435" y="4232787"/>
            <a:ext cx="612804" cy="10870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5" name="CasellaDiTesto 74">
            <a:extLst>
              <a:ext uri="{FF2B5EF4-FFF2-40B4-BE49-F238E27FC236}">
                <a16:creationId xmlns:a16="http://schemas.microsoft.com/office/drawing/2014/main" id="{2FB99FBD-4FAA-42A7-99F4-40F68695C33E}"/>
              </a:ext>
            </a:extLst>
          </p:cNvPr>
          <p:cNvSpPr txBox="1"/>
          <p:nvPr/>
        </p:nvSpPr>
        <p:spPr>
          <a:xfrm>
            <a:off x="2019864" y="146974"/>
            <a:ext cx="28745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Cloud</a:t>
            </a:r>
          </a:p>
        </p:txBody>
      </p:sp>
    </p:spTree>
    <p:extLst>
      <p:ext uri="{BB962C8B-B14F-4D97-AF65-F5344CB8AC3E}">
        <p14:creationId xmlns:p14="http://schemas.microsoft.com/office/powerpoint/2010/main" val="30157479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49" name="Graphic 5">
            <a:extLst>
              <a:ext uri="{FF2B5EF4-FFF2-40B4-BE49-F238E27FC236}">
                <a16:creationId xmlns:a16="http://schemas.microsoft.com/office/drawing/2014/main" id="{3AB1EB9B-A261-4498-9B68-082C90B820BD}"/>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025" y="972785"/>
            <a:ext cx="4629910" cy="462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8961744"/>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E4FD629F-CE9C-4786-AA72-871F27C01CAD}"/>
              </a:ext>
            </a:extLst>
          </p:cNvPr>
          <p:cNvSpPr txBox="1"/>
          <p:nvPr/>
        </p:nvSpPr>
        <p:spPr>
          <a:xfrm>
            <a:off x="1869381" y="191778"/>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EC2</a:t>
            </a:r>
          </a:p>
        </p:txBody>
      </p:sp>
      <p:pic>
        <p:nvPicPr>
          <p:cNvPr id="37" name="Graphic 5">
            <a:hlinkClick r:id="rId28" action="ppaction://hlinksldjump"/>
            <a:extLst>
              <a:ext uri="{FF2B5EF4-FFF2-40B4-BE49-F238E27FC236}">
                <a16:creationId xmlns:a16="http://schemas.microsoft.com/office/drawing/2014/main" id="{9600C650-D5B9-4657-846B-343DCDC8BA4A}"/>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88664" y="331434"/>
            <a:ext cx="731158" cy="731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asellaDiTesto 2">
            <a:extLst>
              <a:ext uri="{FF2B5EF4-FFF2-40B4-BE49-F238E27FC236}">
                <a16:creationId xmlns:a16="http://schemas.microsoft.com/office/drawing/2014/main" id="{F9BEB1E3-6154-4E4F-8DE4-0A9C615B6506}"/>
              </a:ext>
            </a:extLst>
          </p:cNvPr>
          <p:cNvSpPr txBox="1"/>
          <p:nvPr/>
        </p:nvSpPr>
        <p:spPr>
          <a:xfrm>
            <a:off x="1869381" y="1306885"/>
            <a:ext cx="7326650" cy="1200329"/>
          </a:xfrm>
          <a:prstGeom prst="rect">
            <a:avLst/>
          </a:prstGeom>
          <a:noFill/>
        </p:spPr>
        <p:txBody>
          <a:bodyPr wrap="square" rtlCol="0">
            <a:spAutoFit/>
          </a:bodyPr>
          <a:lstStyle/>
          <a:p>
            <a:r>
              <a:rPr lang="it-IT" b="0" i="0" dirty="0">
                <a:solidFill>
                  <a:schemeClr val="bg1"/>
                </a:solidFill>
                <a:effectLst/>
                <a:latin typeface="AmazonEmber"/>
              </a:rPr>
              <a:t>Elastic Compute Cloud (EC2) offre la piattaforma di calcolo più ampia e approfondita, con oltre 500 istanze e la selezione dei più recenti processori, sistemi di archiviazione, reti, sistemi operativi e modelli di acquisto per soddisfare al meglio le esigenze </a:t>
            </a:r>
            <a:r>
              <a:rPr lang="it-IT" dirty="0">
                <a:solidFill>
                  <a:schemeClr val="bg1"/>
                </a:solidFill>
                <a:latin typeface="AmazonEmber"/>
              </a:rPr>
              <a:t>ed il </a:t>
            </a:r>
            <a:r>
              <a:rPr lang="it-IT" b="0" i="0" dirty="0">
                <a:solidFill>
                  <a:schemeClr val="bg1"/>
                </a:solidFill>
                <a:effectLst/>
                <a:latin typeface="AmazonEmber"/>
              </a:rPr>
              <a:t>carico di lavoro. </a:t>
            </a:r>
            <a:endParaRPr lang="it-IT" dirty="0">
              <a:solidFill>
                <a:schemeClr val="bg1"/>
              </a:solidFill>
            </a:endParaRPr>
          </a:p>
        </p:txBody>
      </p:sp>
      <p:pic>
        <p:nvPicPr>
          <p:cNvPr id="7" name="Immagine 6">
            <a:extLst>
              <a:ext uri="{FF2B5EF4-FFF2-40B4-BE49-F238E27FC236}">
                <a16:creationId xmlns:a16="http://schemas.microsoft.com/office/drawing/2014/main" id="{A83F985C-71CB-44B6-AAF8-4EB0C79A0182}"/>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8128396" y="3333349"/>
            <a:ext cx="2953162" cy="2133898"/>
          </a:xfrm>
          <a:prstGeom prst="rect">
            <a:avLst/>
          </a:prstGeom>
        </p:spPr>
      </p:pic>
      <p:pic>
        <p:nvPicPr>
          <p:cNvPr id="10" name="Immagine 9" descr="Immagine che contiene testo, grafica vettoriale, clipart, screenshot&#10;&#10;Descrizione generata automaticamente">
            <a:extLst>
              <a:ext uri="{FF2B5EF4-FFF2-40B4-BE49-F238E27FC236}">
                <a16:creationId xmlns:a16="http://schemas.microsoft.com/office/drawing/2014/main" id="{A2961A95-1E88-429A-938C-7B67199C8D4E}"/>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900777" y="3406247"/>
            <a:ext cx="2748000" cy="2061000"/>
          </a:xfrm>
          <a:prstGeom prst="rect">
            <a:avLst/>
          </a:prstGeom>
        </p:spPr>
      </p:pic>
      <p:pic>
        <p:nvPicPr>
          <p:cNvPr id="17" name="Immagine 16">
            <a:extLst>
              <a:ext uri="{FF2B5EF4-FFF2-40B4-BE49-F238E27FC236}">
                <a16:creationId xmlns:a16="http://schemas.microsoft.com/office/drawing/2014/main" id="{DF9D0126-B3F3-41FB-892D-7ABE9107397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5025588" y="3739801"/>
            <a:ext cx="2778643" cy="1727446"/>
          </a:xfrm>
          <a:prstGeom prst="rect">
            <a:avLst/>
          </a:prstGeom>
        </p:spPr>
      </p:pic>
      <p:pic>
        <p:nvPicPr>
          <p:cNvPr id="44" name="Elemento grafico 43" descr="Aggiorna con riempimento a tinta unita">
            <a:hlinkClick r:id="rId22" action="ppaction://hlinksldjump"/>
            <a:extLst>
              <a:ext uri="{FF2B5EF4-FFF2-40B4-BE49-F238E27FC236}">
                <a16:creationId xmlns:a16="http://schemas.microsoft.com/office/drawing/2014/main" id="{B3322599-02BF-4182-BAB5-450FB023A743}"/>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11055693" y="5752208"/>
            <a:ext cx="914400" cy="914400"/>
          </a:xfrm>
          <a:prstGeom prst="rect">
            <a:avLst/>
          </a:prstGeom>
        </p:spPr>
      </p:pic>
    </p:spTree>
    <p:extLst>
      <p:ext uri="{BB962C8B-B14F-4D97-AF65-F5344CB8AC3E}">
        <p14:creationId xmlns:p14="http://schemas.microsoft.com/office/powerpoint/2010/main" val="10208912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890</TotalTime>
  <Words>740</Words>
  <Application>Microsoft Office PowerPoint</Application>
  <PresentationFormat>Widescreen</PresentationFormat>
  <Paragraphs>131</Paragraphs>
  <Slides>19</Slides>
  <Notes>0</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19</vt:i4>
      </vt:variant>
    </vt:vector>
  </HeadingPairs>
  <TitlesOfParts>
    <vt:vector size="29" baseType="lpstr">
      <vt:lpstr>AmazonEmber</vt:lpstr>
      <vt:lpstr>AmazonEmberLight</vt:lpstr>
      <vt:lpstr>Arial</vt:lpstr>
      <vt:lpstr>Bell MT</vt:lpstr>
      <vt:lpstr>Calibri</vt:lpstr>
      <vt:lpstr>Calibri Light</vt:lpstr>
      <vt:lpstr>Corbel</vt:lpstr>
      <vt:lpstr>Montserrat</vt:lpstr>
      <vt:lpstr>Verdana</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LUCA BIANCO</dc:creator>
  <cp:lastModifiedBy>LUCA BIANCO</cp:lastModifiedBy>
  <cp:revision>12</cp:revision>
  <dcterms:created xsi:type="dcterms:W3CDTF">2022-03-14T09:26:17Z</dcterms:created>
  <dcterms:modified xsi:type="dcterms:W3CDTF">2022-03-24T09:17:10Z</dcterms:modified>
</cp:coreProperties>
</file>

<file path=docProps/thumbnail.jpeg>
</file>